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2" r:id="rId3"/>
    <p:sldId id="264" r:id="rId4"/>
    <p:sldId id="257" r:id="rId5"/>
    <p:sldId id="265" r:id="rId6"/>
    <p:sldId id="267" r:id="rId7"/>
    <p:sldId id="274" r:id="rId8"/>
    <p:sldId id="281" r:id="rId9"/>
    <p:sldId id="297" r:id="rId10"/>
    <p:sldId id="273" r:id="rId11"/>
    <p:sldId id="258" r:id="rId12"/>
    <p:sldId id="259" r:id="rId13"/>
    <p:sldId id="266" r:id="rId14"/>
    <p:sldId id="276" r:id="rId15"/>
    <p:sldId id="286" r:id="rId16"/>
    <p:sldId id="295" r:id="rId17"/>
    <p:sldId id="296" r:id="rId18"/>
    <p:sldId id="261" r:id="rId19"/>
    <p:sldId id="285" r:id="rId20"/>
    <p:sldId id="300" r:id="rId21"/>
    <p:sldId id="262" r:id="rId22"/>
    <p:sldId id="271" r:id="rId23"/>
    <p:sldId id="275" r:id="rId24"/>
    <p:sldId id="282" r:id="rId25"/>
    <p:sldId id="287" r:id="rId26"/>
    <p:sldId id="260" r:id="rId27"/>
    <p:sldId id="277" r:id="rId28"/>
    <p:sldId id="268" r:id="rId29"/>
    <p:sldId id="283" r:id="rId30"/>
    <p:sldId id="269" r:id="rId31"/>
    <p:sldId id="278" r:id="rId32"/>
    <p:sldId id="284" r:id="rId33"/>
    <p:sldId id="291" r:id="rId34"/>
    <p:sldId id="294" r:id="rId35"/>
    <p:sldId id="263" r:id="rId36"/>
    <p:sldId id="288" r:id="rId37"/>
    <p:sldId id="272" r:id="rId38"/>
    <p:sldId id="270" r:id="rId39"/>
    <p:sldId id="290" r:id="rId40"/>
    <p:sldId id="279" r:id="rId41"/>
    <p:sldId id="280" r:id="rId42"/>
    <p:sldId id="293" r:id="rId43"/>
    <p:sldId id="299" r:id="rId44"/>
    <p:sldId id="29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A</a:t>
            </a:r>
            <a:r>
              <a:rPr lang="tr-TR" b="1" dirty="0" smtClean="0">
                <a:solidFill>
                  <a:srgbClr val="00B0F0"/>
                </a:solidFill>
              </a:rPr>
              <a:t>N</a:t>
            </a:r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tr-TR" b="1" dirty="0" smtClean="0">
                <a:solidFill>
                  <a:srgbClr val="FFC000"/>
                </a:solidFill>
              </a:rPr>
              <a:t>İ</a:t>
            </a:r>
            <a:r>
              <a:rPr lang="tr-TR" b="1" dirty="0" smtClean="0">
                <a:solidFill>
                  <a:schemeClr val="accent4"/>
                </a:solidFill>
              </a:rPr>
              <a:t>B</a:t>
            </a:r>
            <a:r>
              <a:rPr lang="tr-TR" b="1" dirty="0" smtClean="0">
                <a:solidFill>
                  <a:schemeClr val="tx1"/>
                </a:solidFill>
              </a:rPr>
              <a:t>İ</a:t>
            </a:r>
            <a:r>
              <a:rPr lang="tr-TR" b="1" dirty="0" smtClean="0">
                <a:solidFill>
                  <a:schemeClr val="accent3"/>
                </a:solidFill>
              </a:rPr>
              <a:t>Y</a:t>
            </a:r>
            <a:r>
              <a:rPr lang="tr-TR" b="1" dirty="0" smtClean="0">
                <a:solidFill>
                  <a:schemeClr val="accent6"/>
                </a:solidFill>
              </a:rPr>
              <a:t>O</a:t>
            </a:r>
            <a:r>
              <a:rPr lang="tr-TR" b="1" dirty="0" smtClean="0">
                <a:solidFill>
                  <a:schemeClr val="accent2"/>
                </a:solidFill>
              </a:rPr>
              <a:t>T</a:t>
            </a:r>
            <a:r>
              <a:rPr lang="tr-TR" b="1" dirty="0" smtClean="0">
                <a:solidFill>
                  <a:schemeClr val="accent1"/>
                </a:solidFill>
              </a:rPr>
              <a:t>İ</a:t>
            </a:r>
            <a:r>
              <a:rPr lang="tr-TR" b="1" dirty="0" smtClean="0">
                <a:solidFill>
                  <a:srgbClr val="0070C0"/>
                </a:solidFill>
              </a:rPr>
              <a:t>K</a:t>
            </a:r>
            <a:r>
              <a:rPr lang="tr-TR" b="1" dirty="0" smtClean="0">
                <a:solidFill>
                  <a:srgbClr val="7030A0"/>
                </a:solidFill>
              </a:rPr>
              <a:t>L</a:t>
            </a:r>
            <a:r>
              <a:rPr lang="tr-TR" b="1" dirty="0" smtClean="0">
                <a:solidFill>
                  <a:srgbClr val="00B0F0"/>
                </a:solidFill>
              </a:rPr>
              <a:t>E</a:t>
            </a:r>
            <a:r>
              <a:rPr lang="tr-TR" b="1" dirty="0" smtClean="0">
                <a:solidFill>
                  <a:srgbClr val="FFFF00"/>
                </a:solidFill>
              </a:rPr>
              <a:t>R</a:t>
            </a:r>
            <a:r>
              <a:rPr lang="tr-TR" b="1" dirty="0" smtClean="0"/>
              <a:t> </a:t>
            </a:r>
            <a:endParaRPr lang="tr-TR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TÖTM Eczacılık Birimi</a:t>
            </a:r>
            <a:endParaRPr lang="tr-TR" sz="3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497" y="4273062"/>
            <a:ext cx="5497504" cy="120454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22" y="1501852"/>
            <a:ext cx="894863" cy="89486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658" y="1509014"/>
            <a:ext cx="1037409" cy="10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Sefepim</a:t>
            </a:r>
            <a:r>
              <a:rPr lang="tr-TR" dirty="0" smtClean="0"/>
              <a:t> </a:t>
            </a:r>
            <a:r>
              <a:rPr lang="tr-TR" dirty="0" err="1" smtClean="0"/>
              <a:t>Hidroklorür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Ekipim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Avipim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Unısef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smtClean="0"/>
              <a:t>4. Kuşak </a:t>
            </a:r>
            <a:r>
              <a:rPr lang="tr-TR" dirty="0" err="1" smtClean="0"/>
              <a:t>Sefalosporin</a:t>
            </a:r>
            <a:r>
              <a:rPr lang="tr-TR" dirty="0" smtClean="0"/>
              <a:t> grubuna dahil olup; Alt solunum yolu enfeksiyonu, Deri ve Yumuşak Doku Enfeksiyonu ve Karın içi enfeksiyonlarında tercihen kullanılmaktadır. </a:t>
            </a:r>
          </a:p>
          <a:p>
            <a:r>
              <a:rPr lang="tr-TR" dirty="0" smtClean="0"/>
              <a:t>IV/IM kullanım yolları olup; sulandırıldıktan sonra 25 C’de 24 saat, 2-8 C’de 7 güne kadar saklanabilmektedir. </a:t>
            </a:r>
          </a:p>
          <a:p>
            <a:r>
              <a:rPr lang="tr-TR" dirty="0" smtClean="0"/>
              <a:t>EHU onayı aranıp, rapor istenmez.</a:t>
            </a:r>
            <a:endParaRPr lang="tr-TR" dirty="0"/>
          </a:p>
        </p:txBody>
      </p:sp>
      <p:pic>
        <p:nvPicPr>
          <p:cNvPr id="8194" name="Picture 2" descr="Antibiotics,,EKIPIM 1 G IM/IV V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76" y="522866"/>
            <a:ext cx="1732329" cy="179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ISEF IM/IV 1 GR 1 FLAKON - 2025 Fiyat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84" y="701429"/>
            <a:ext cx="2109591" cy="143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8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Lipozomal</a:t>
            </a:r>
            <a:r>
              <a:rPr lang="tr-TR" dirty="0" smtClean="0"/>
              <a:t> </a:t>
            </a:r>
            <a:r>
              <a:rPr lang="tr-TR" dirty="0" err="1" smtClean="0"/>
              <a:t>Amfoterisin</a:t>
            </a:r>
            <a:r>
              <a:rPr lang="tr-TR" dirty="0" smtClean="0"/>
              <a:t> B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Hastanemizde genel itibari ile </a:t>
            </a:r>
            <a:r>
              <a:rPr lang="tr-TR" dirty="0" err="1" smtClean="0">
                <a:solidFill>
                  <a:srgbClr val="FF0000"/>
                </a:solidFill>
              </a:rPr>
              <a:t>Ambisome</a:t>
            </a:r>
            <a:r>
              <a:rPr lang="tr-TR" dirty="0" smtClean="0"/>
              <a:t> ile içeriği barındırmaktayız.</a:t>
            </a:r>
          </a:p>
          <a:p>
            <a:r>
              <a:rPr lang="tr-TR" dirty="0" smtClean="0"/>
              <a:t>Sistemik </a:t>
            </a:r>
            <a:r>
              <a:rPr lang="tr-TR" dirty="0" err="1" smtClean="0"/>
              <a:t>Antifungaller</a:t>
            </a:r>
            <a:r>
              <a:rPr lang="tr-TR" dirty="0" smtClean="0"/>
              <a:t> grubunda olup, mantarların neden olduğu ciddi enfeksiyonların spesifik tedavisinde tercihen kullanılmaktadır. </a:t>
            </a:r>
          </a:p>
          <a:p>
            <a:r>
              <a:rPr lang="tr-TR" dirty="0"/>
              <a:t>Kullanımdan önce, AMBISOME </a:t>
            </a:r>
            <a:r>
              <a:rPr lang="tr-TR" dirty="0" smtClean="0"/>
              <a:t>enjeksiyon için steril </a:t>
            </a:r>
            <a:r>
              <a:rPr lang="tr-TR" dirty="0"/>
              <a:t>suda çözülür ve daha sonra dekstroz </a:t>
            </a:r>
            <a:r>
              <a:rPr lang="tr-TR" dirty="0" smtClean="0"/>
              <a:t>içeren </a:t>
            </a:r>
            <a:r>
              <a:rPr lang="tr-TR" dirty="0"/>
              <a:t>bir çözelti içinde </a:t>
            </a:r>
            <a:r>
              <a:rPr lang="tr-TR" dirty="0" smtClean="0"/>
              <a:t>seyreltilir</a:t>
            </a:r>
            <a:r>
              <a:rPr lang="tr-TR" dirty="0"/>
              <a:t>. </a:t>
            </a:r>
            <a:r>
              <a:rPr lang="tr-TR" dirty="0" smtClean="0"/>
              <a:t>Mutlaka</a:t>
            </a:r>
            <a:r>
              <a:rPr lang="tr-TR" dirty="0"/>
              <a:t>, toplardamar içine </a:t>
            </a:r>
            <a:r>
              <a:rPr lang="tr-TR" dirty="0" err="1" smtClean="0"/>
              <a:t>infüzyon</a:t>
            </a:r>
            <a:r>
              <a:rPr lang="tr-TR" dirty="0" smtClean="0"/>
              <a:t> şeklinde uygulanmalıdır</a:t>
            </a:r>
            <a:r>
              <a:rPr lang="tr-TR" dirty="0"/>
              <a:t>. AMBISOME, başka hiçbir yöntemle verilmemelidir. </a:t>
            </a:r>
            <a:r>
              <a:rPr lang="tr-TR" dirty="0" smtClean="0"/>
              <a:t>AMBISOME</a:t>
            </a:r>
            <a:r>
              <a:rPr lang="tr-TR" dirty="0"/>
              <a:t>, tuz </a:t>
            </a:r>
            <a:r>
              <a:rPr lang="tr-TR" dirty="0" smtClean="0"/>
              <a:t>(</a:t>
            </a:r>
            <a:r>
              <a:rPr lang="tr-TR" dirty="0" err="1"/>
              <a:t>saline</a:t>
            </a:r>
            <a:r>
              <a:rPr lang="tr-TR" dirty="0"/>
              <a:t>) çözeltileri veya diğer </a:t>
            </a:r>
            <a:r>
              <a:rPr lang="tr-TR" dirty="0" smtClean="0"/>
              <a:t>tıbbi ürünlerle ya </a:t>
            </a:r>
            <a:r>
              <a:rPr lang="tr-TR" dirty="0"/>
              <a:t>da </a:t>
            </a:r>
            <a:r>
              <a:rPr lang="tr-TR" dirty="0" smtClean="0"/>
              <a:t>elektrolitlerle </a:t>
            </a:r>
            <a:r>
              <a:rPr lang="tr-TR" dirty="0"/>
              <a:t>karıştırılmamalıdır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EHU onayı almalıdır ve rapor Mg hesabına göre yazılmalıdır.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754" y="771528"/>
            <a:ext cx="1584810" cy="15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Lipozomal</a:t>
            </a:r>
            <a:r>
              <a:rPr lang="tr-TR" dirty="0" smtClean="0"/>
              <a:t> </a:t>
            </a:r>
            <a:r>
              <a:rPr lang="tr-TR" dirty="0" err="1" smtClean="0"/>
              <a:t>Amfoterisin</a:t>
            </a:r>
            <a:r>
              <a:rPr lang="tr-TR" dirty="0" smtClean="0"/>
              <a:t> B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Enjeksiyon </a:t>
            </a:r>
            <a:r>
              <a:rPr lang="tr-TR" dirty="0"/>
              <a:t>için toz suda çözüldüğünde, aşağıdaki belirtildiği </a:t>
            </a:r>
            <a:r>
              <a:rPr lang="tr-TR" dirty="0" smtClean="0"/>
              <a:t>şekilde saklanmalıdır</a:t>
            </a:r>
            <a:r>
              <a:rPr lang="tr-TR" dirty="0"/>
              <a:t>:</a:t>
            </a:r>
          </a:p>
          <a:p>
            <a:r>
              <a:rPr lang="tr-TR" dirty="0"/>
              <a:t>Cam </a:t>
            </a:r>
            <a:r>
              <a:rPr lang="tr-TR" dirty="0" err="1"/>
              <a:t>flakonlarda</a:t>
            </a:r>
            <a:r>
              <a:rPr lang="tr-TR" dirty="0"/>
              <a:t>, ışığa maruz kalmış </a:t>
            </a:r>
            <a:r>
              <a:rPr lang="tr-TR" dirty="0" smtClean="0"/>
              <a:t>şekilde </a:t>
            </a:r>
            <a:r>
              <a:rPr lang="tr-TR" dirty="0"/>
              <a:t>25ºC ±</a:t>
            </a:r>
            <a:r>
              <a:rPr lang="tr-TR" dirty="0" smtClean="0"/>
              <a:t>2ºC’de </a:t>
            </a:r>
            <a:r>
              <a:rPr lang="tr-TR" dirty="0"/>
              <a:t>24 </a:t>
            </a:r>
            <a:r>
              <a:rPr lang="tr-TR" dirty="0" smtClean="0"/>
              <a:t>saat</a:t>
            </a:r>
            <a:endParaRPr lang="tr-TR" dirty="0"/>
          </a:p>
          <a:p>
            <a:r>
              <a:rPr lang="tr-TR" dirty="0"/>
              <a:t>Cam </a:t>
            </a:r>
            <a:r>
              <a:rPr lang="tr-TR" dirty="0" err="1"/>
              <a:t>flakonlarda</a:t>
            </a:r>
            <a:r>
              <a:rPr lang="tr-TR" dirty="0"/>
              <a:t> </a:t>
            </a:r>
            <a:r>
              <a:rPr lang="tr-TR" dirty="0" smtClean="0"/>
              <a:t>2-8ºC’de </a:t>
            </a:r>
            <a:r>
              <a:rPr lang="tr-TR" dirty="0"/>
              <a:t>7 güne kadar.</a:t>
            </a:r>
          </a:p>
          <a:p>
            <a:r>
              <a:rPr lang="tr-TR" dirty="0" err="1" smtClean="0"/>
              <a:t>Polipropilen</a:t>
            </a:r>
            <a:r>
              <a:rPr lang="tr-TR" dirty="0"/>
              <a:t> </a:t>
            </a:r>
            <a:r>
              <a:rPr lang="tr-TR" dirty="0" smtClean="0"/>
              <a:t>şırıngalarda 2-8ºC’de </a:t>
            </a:r>
            <a:r>
              <a:rPr lang="tr-TR" dirty="0"/>
              <a:t>7 güne kadar.</a:t>
            </a:r>
          </a:p>
          <a:p>
            <a:pPr marL="0" indent="0">
              <a:buNone/>
            </a:pPr>
            <a:r>
              <a:rPr lang="tr-TR" dirty="0" smtClean="0"/>
              <a:t>Enjeksiyon için toz </a:t>
            </a:r>
            <a:r>
              <a:rPr lang="tr-TR" dirty="0"/>
              <a:t>suda çözülmüş ve dekstroz ile seyreltilmişse, </a:t>
            </a:r>
            <a:r>
              <a:rPr lang="tr-TR" dirty="0" smtClean="0"/>
              <a:t>2-8ºC’de 7güne kadar veya </a:t>
            </a:r>
            <a:r>
              <a:rPr lang="tr-TR" dirty="0"/>
              <a:t>seyreltme ortamı olarak PVC veya </a:t>
            </a:r>
            <a:r>
              <a:rPr lang="tr-TR" dirty="0" err="1"/>
              <a:t>polyolefin</a:t>
            </a:r>
            <a:r>
              <a:rPr lang="tr-TR" dirty="0"/>
              <a:t> </a:t>
            </a:r>
            <a:r>
              <a:rPr lang="tr-TR" dirty="0" smtClean="0"/>
              <a:t>torbaları kullanılmışsa 25ºC </a:t>
            </a:r>
            <a:r>
              <a:rPr lang="tr-TR" dirty="0"/>
              <a:t>±2ºC’de 72 </a:t>
            </a:r>
            <a:r>
              <a:rPr lang="tr-TR" dirty="0" smtClean="0"/>
              <a:t>saate </a:t>
            </a:r>
            <a:r>
              <a:rPr lang="tr-TR" dirty="0"/>
              <a:t>kadar saklanabilir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dirty="0" smtClean="0"/>
              <a:t>Doz bölünmesi yapılmayıp, açıldıktan sonra kullanılmaması halinde atılmalıdır. </a:t>
            </a:r>
            <a:endParaRPr lang="tr-TR" dirty="0"/>
          </a:p>
          <a:p>
            <a:endParaRPr lang="tr-TR" dirty="0"/>
          </a:p>
        </p:txBody>
      </p:sp>
      <p:pic>
        <p:nvPicPr>
          <p:cNvPr id="1026" name="Picture 2" descr="Ambisome 50 mg: Fungal Infection &amp; Immune Support — Mountain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95" y="487400"/>
            <a:ext cx="1934066" cy="193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FLUKONAZOL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Candisept</a:t>
            </a:r>
            <a:r>
              <a:rPr lang="tr-TR" dirty="0" smtClean="0">
                <a:solidFill>
                  <a:srgbClr val="FF0000"/>
                </a:solidFill>
              </a:rPr>
              <a:t>, Lümen ve </a:t>
            </a:r>
            <a:r>
              <a:rPr lang="tr-TR" dirty="0" err="1" smtClean="0">
                <a:solidFill>
                  <a:srgbClr val="FF0000"/>
                </a:solidFill>
              </a:rPr>
              <a:t>Flukopol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Antimikotik</a:t>
            </a:r>
            <a:r>
              <a:rPr lang="tr-TR" dirty="0" smtClean="0"/>
              <a:t> grubuna dahil olup, mantar enfeksiyonları tedavi etmek için tercihen kullanılır. </a:t>
            </a:r>
          </a:p>
          <a:p>
            <a:r>
              <a:rPr lang="tr-TR" dirty="0" smtClean="0"/>
              <a:t>Sulandırdıktan sonra IV yolla verilen bu etken madde açıldıktan sonra hemen kullanılmalıdır. </a:t>
            </a:r>
          </a:p>
          <a:p>
            <a:r>
              <a:rPr lang="tr-TR" dirty="0" err="1" smtClean="0"/>
              <a:t>Flukopol</a:t>
            </a:r>
            <a:r>
              <a:rPr lang="tr-TR" dirty="0" smtClean="0"/>
              <a:t> torba şeklinde olup, IV şekilde hastaya verilir. Açıldıktan sonra hemen kullanılmalıdır. </a:t>
            </a:r>
          </a:p>
          <a:p>
            <a:r>
              <a:rPr lang="tr-TR" dirty="0" smtClean="0"/>
              <a:t>A-72 onayı istenip, rapor istenmez.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753" y="538874"/>
            <a:ext cx="1699843" cy="184928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16" y="538874"/>
            <a:ext cx="3118104" cy="175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Kaspofungin</a:t>
            </a:r>
            <a:r>
              <a:rPr lang="tr-TR" dirty="0" smtClean="0"/>
              <a:t> Asetat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Fungidas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Cancidas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Caspopol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err="1" smtClean="0"/>
              <a:t>Antimikotikler</a:t>
            </a:r>
            <a:r>
              <a:rPr lang="tr-TR" dirty="0" smtClean="0"/>
              <a:t> grubuna dahil olup; çeşitli mantar enfeksiyonlarında tercihen kullanılmaktadır. </a:t>
            </a:r>
          </a:p>
          <a:p>
            <a:r>
              <a:rPr lang="tr-TR" dirty="0" smtClean="0"/>
              <a:t>Soğuk zincir olup, sulandırıldıktan sonra IV olarak uygulanır. </a:t>
            </a:r>
          </a:p>
          <a:p>
            <a:r>
              <a:rPr lang="tr-TR" dirty="0" smtClean="0"/>
              <a:t>Sulandırıldıktan sonra 25 C’de 1 saat içerisinde kullanılmalıdır. 2-8 C’de 48 saate kadar muhafaza edilebilir. </a:t>
            </a:r>
          </a:p>
          <a:p>
            <a:r>
              <a:rPr lang="tr-TR" dirty="0" smtClean="0"/>
              <a:t>Raporlu bir ilaç olup, EHU onayı almalıdır. </a:t>
            </a:r>
          </a:p>
          <a:p>
            <a:r>
              <a:rPr lang="tr-TR" dirty="0" smtClean="0"/>
              <a:t>Genel itibarı ile kullanımı yükleme 70 mg ve idame 50 mg olacak şekildedir.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2605"/>
            <a:ext cx="1825869" cy="1825869"/>
          </a:xfrm>
          <a:prstGeom prst="rect">
            <a:avLst/>
          </a:prstGeom>
        </p:spPr>
      </p:pic>
      <p:pic>
        <p:nvPicPr>
          <p:cNvPr id="11266" name="Picture 2" descr="Cancidas: Dosages and Ingredients | Full Prescribing Info | MIMS Singa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2160"/>
            <a:ext cx="1752597" cy="18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4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Mikafungin</a:t>
            </a:r>
            <a:r>
              <a:rPr lang="tr-TR" dirty="0" smtClean="0"/>
              <a:t> Sodyum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Myacıt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Mycamıne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Antimikotik</a:t>
            </a:r>
            <a:r>
              <a:rPr lang="tr-TR" dirty="0" smtClean="0"/>
              <a:t> ilaç grubuna dahil olup; çeşitli mantar enfeksiyonlarında tercihen kullanılır. </a:t>
            </a:r>
          </a:p>
          <a:p>
            <a:r>
              <a:rPr lang="tr-TR" dirty="0" smtClean="0"/>
              <a:t>IV olarak kullanılıp, sulandırıldıktan sonra hemen kullanılmalıdır. </a:t>
            </a:r>
            <a:r>
              <a:rPr lang="tr-TR" dirty="0" err="1" smtClean="0"/>
              <a:t>Liyofilize</a:t>
            </a:r>
            <a:r>
              <a:rPr lang="tr-TR" dirty="0" smtClean="0"/>
              <a:t> toz %0,9 </a:t>
            </a:r>
            <a:r>
              <a:rPr lang="tr-TR" dirty="0" err="1" smtClean="0"/>
              <a:t>NaCI</a:t>
            </a:r>
            <a:r>
              <a:rPr lang="tr-TR" dirty="0" smtClean="0"/>
              <a:t> veya %5 Glikoz çözeltisi ile sulandırılması durumunda 25 C’de 48 saate kadar stabil kalabilmektedir. Sulandırılmış çözelti %0,9 </a:t>
            </a:r>
            <a:r>
              <a:rPr lang="tr-TR" dirty="0" err="1" smtClean="0"/>
              <a:t>NaCI</a:t>
            </a:r>
            <a:r>
              <a:rPr lang="tr-TR" dirty="0" smtClean="0"/>
              <a:t> veya %5 Glikoz çözeltisi ile seyreltilmesi durumunda 25 C’de </a:t>
            </a:r>
            <a:r>
              <a:rPr lang="tr-TR" dirty="0" err="1" smtClean="0"/>
              <a:t>stabilitesi</a:t>
            </a:r>
            <a:r>
              <a:rPr lang="tr-TR" dirty="0" smtClean="0"/>
              <a:t> 96 saattir. </a:t>
            </a:r>
          </a:p>
          <a:p>
            <a:r>
              <a:rPr lang="tr-TR" dirty="0" smtClean="0"/>
              <a:t>EHU onayı istenip, raporla ödenir.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85" y="464911"/>
            <a:ext cx="1617052" cy="188556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413" y="464912"/>
            <a:ext cx="1778980" cy="17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Vorikonazol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/>
              <a:t>Hastanemizde </a:t>
            </a:r>
            <a:r>
              <a:rPr lang="tr-TR" dirty="0" err="1">
                <a:solidFill>
                  <a:srgbClr val="FF0000"/>
                </a:solidFill>
              </a:rPr>
              <a:t>Vfend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Vorent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Trozasın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Vorıx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Vorazyr</a:t>
            </a:r>
            <a:r>
              <a:rPr lang="tr-TR" dirty="0"/>
              <a:t> isimleri ile </a:t>
            </a:r>
            <a:r>
              <a:rPr lang="tr-TR" dirty="0" smtClean="0"/>
              <a:t>içeriği barındırmaktadır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 err="1"/>
              <a:t>Antifungal</a:t>
            </a:r>
            <a:r>
              <a:rPr lang="tr-TR" dirty="0"/>
              <a:t> grubuna dahil olup; mantar enfeksiyonlarında </a:t>
            </a:r>
            <a:r>
              <a:rPr lang="tr-TR" dirty="0" smtClean="0"/>
              <a:t>tercihen kullanılmaktadır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Sulandırıldıktan sonra IV olarak verilen bu grup; sulandırıldıktan </a:t>
            </a:r>
            <a:r>
              <a:rPr lang="tr-TR" dirty="0" smtClean="0"/>
              <a:t>sonra hemen </a:t>
            </a:r>
            <a:r>
              <a:rPr lang="tr-TR" dirty="0"/>
              <a:t>kullanılmalıdır. Kullanılmaması halinde 2-8 C’de 24 saate kadar </a:t>
            </a:r>
            <a:r>
              <a:rPr lang="tr-TR" dirty="0" smtClean="0"/>
              <a:t>stabil kalır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Enfeksiyon onayı isteyip, rapor yazılması halinde karşılanır.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576628"/>
            <a:ext cx="1709371" cy="170937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380" y="632205"/>
            <a:ext cx="1185890" cy="15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ANİDULAFUNGİN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Eraxis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Andulax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Fıgolyz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Antimikotik</a:t>
            </a:r>
            <a:r>
              <a:rPr lang="tr-TR" dirty="0" smtClean="0"/>
              <a:t> grubuna dahil olup, ciddi mantar enfeksiyonlarının tedavisinde </a:t>
            </a:r>
            <a:r>
              <a:rPr lang="tr-TR" dirty="0" err="1" smtClean="0"/>
              <a:t>tercihenkullanılır</a:t>
            </a:r>
            <a:r>
              <a:rPr lang="tr-TR" dirty="0" smtClean="0"/>
              <a:t>. </a:t>
            </a:r>
          </a:p>
          <a:p>
            <a:r>
              <a:rPr lang="tr-TR" dirty="0" smtClean="0"/>
              <a:t>IV olarak uygulanan bu ilaç soğuk zincir grubuna dahildir. </a:t>
            </a:r>
          </a:p>
          <a:p>
            <a:r>
              <a:rPr lang="tr-TR" dirty="0" smtClean="0"/>
              <a:t>Sulandırıldıktan sonra dondurulmamalıdır. 25 C’de 48 saate kadar stabil kalabilir. </a:t>
            </a:r>
          </a:p>
          <a:p>
            <a:r>
              <a:rPr lang="tr-TR" dirty="0" smtClean="0"/>
              <a:t>EHU ve rapor istenir.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651" y="596779"/>
            <a:ext cx="1488464" cy="15893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297" y="642886"/>
            <a:ext cx="1989242" cy="16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Asiklovir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Asimplex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Asirax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err="1" smtClean="0"/>
              <a:t>Antiviral</a:t>
            </a:r>
            <a:r>
              <a:rPr lang="tr-TR" dirty="0" smtClean="0"/>
              <a:t> bir ajan olup; suçiçeği, zona ve uçuk tedavilerinde tercihen kullanılmaktadır.</a:t>
            </a:r>
          </a:p>
          <a:p>
            <a:r>
              <a:rPr lang="tr-TR" dirty="0" smtClean="0"/>
              <a:t>Uygulama yöntemi damar içine olup, genel itibari ile doz hesaplaması kg başına şeklindedir. </a:t>
            </a:r>
          </a:p>
          <a:p>
            <a:r>
              <a:rPr lang="tr-TR" dirty="0" err="1" smtClean="0"/>
              <a:t>Antimikrobiyal</a:t>
            </a:r>
            <a:r>
              <a:rPr lang="tr-TR" dirty="0" smtClean="0"/>
              <a:t> koruyucu içermeyip uygun koşullarda hazırlanmalıdır. Sulandırıldıktan sonra buzdolabına konulmayıp, 20 C’de 12 saat stabil kalabilmektedir. </a:t>
            </a:r>
          </a:p>
          <a:p>
            <a:r>
              <a:rPr lang="tr-TR" dirty="0" smtClean="0"/>
              <a:t>EHU onayı istenip, rapor istenmez.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345" y="478427"/>
            <a:ext cx="1775610" cy="192585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237" y="478427"/>
            <a:ext cx="2816026" cy="19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GANSİKLOVİR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Msglovir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Tamovir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Antiviral</a:t>
            </a:r>
            <a:r>
              <a:rPr lang="tr-TR" dirty="0" smtClean="0"/>
              <a:t> ilaç grubuna dahil olup; </a:t>
            </a:r>
            <a:r>
              <a:rPr lang="tr-TR" dirty="0" err="1" smtClean="0"/>
              <a:t>Sitomegalovirüsün</a:t>
            </a:r>
            <a:r>
              <a:rPr lang="tr-TR" dirty="0" smtClean="0"/>
              <a:t> buluşması durumunda tedavi edilebilmesi için tercihen kullanılır. </a:t>
            </a:r>
          </a:p>
          <a:p>
            <a:r>
              <a:rPr lang="tr-TR" dirty="0" smtClean="0"/>
              <a:t>IV olarak kullanılıp, </a:t>
            </a:r>
            <a:r>
              <a:rPr lang="tr-TR" dirty="0" err="1" smtClean="0"/>
              <a:t>enjeksiyonluk</a:t>
            </a:r>
            <a:r>
              <a:rPr lang="tr-TR" dirty="0" smtClean="0"/>
              <a:t> su ile sulandırılması ile 25 C’de 12 saat kadar stabildir. </a:t>
            </a:r>
            <a:r>
              <a:rPr lang="tr-TR" dirty="0" err="1" smtClean="0"/>
              <a:t>İnfüzyon</a:t>
            </a:r>
            <a:r>
              <a:rPr lang="tr-TR" dirty="0" smtClean="0"/>
              <a:t> çözeltileri ile karıştırılması durumunda 2-8 C’de 24 saate kadar </a:t>
            </a:r>
            <a:r>
              <a:rPr lang="tr-TR" dirty="0" err="1" smtClean="0"/>
              <a:t>stabilitesini</a:t>
            </a:r>
            <a:r>
              <a:rPr lang="tr-TR" dirty="0" smtClean="0"/>
              <a:t> korur. Dondurulması tavsiye edilmez. </a:t>
            </a:r>
          </a:p>
          <a:p>
            <a:r>
              <a:rPr lang="tr-TR" dirty="0" smtClean="0"/>
              <a:t>EHU onayı istenip, rapor aranmaz.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77" y="711199"/>
            <a:ext cx="2250831" cy="152909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533" y="619596"/>
            <a:ext cx="2433483" cy="16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İÇERİK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Antibiyotiklerin içeriği ve müstahzar isimleri</a:t>
            </a:r>
          </a:p>
          <a:p>
            <a:r>
              <a:rPr lang="tr-TR" dirty="0" smtClean="0"/>
              <a:t>Tercihen kullanım nedenleri </a:t>
            </a:r>
          </a:p>
          <a:p>
            <a:r>
              <a:rPr lang="tr-TR" dirty="0" smtClean="0"/>
              <a:t>Farmakolojik grupları </a:t>
            </a:r>
          </a:p>
          <a:p>
            <a:r>
              <a:rPr lang="tr-TR" dirty="0" smtClean="0"/>
              <a:t>Muhafaza koşulları</a:t>
            </a:r>
          </a:p>
          <a:p>
            <a:r>
              <a:rPr lang="tr-TR" dirty="0" smtClean="0"/>
              <a:t>Sulandırıldıktan sonraki raf ömürleri</a:t>
            </a:r>
          </a:p>
          <a:p>
            <a:r>
              <a:rPr lang="tr-TR" dirty="0" smtClean="0"/>
              <a:t>Raporlama ve Onay işlemleri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71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Foskarnet</a:t>
            </a:r>
            <a:r>
              <a:rPr lang="tr-TR" dirty="0" smtClean="0"/>
              <a:t> Sodyum </a:t>
            </a:r>
            <a:r>
              <a:rPr lang="tr-TR" dirty="0" err="1" smtClean="0"/>
              <a:t>Hekzahidrat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Frecit</a:t>
            </a:r>
            <a:r>
              <a:rPr lang="tr-TR" dirty="0" smtClean="0"/>
              <a:t> ismi ile içeriği barındırmaktayız. </a:t>
            </a:r>
          </a:p>
          <a:p>
            <a:r>
              <a:rPr lang="tr-TR" dirty="0" err="1" smtClean="0"/>
              <a:t>Antiviraller</a:t>
            </a:r>
            <a:r>
              <a:rPr lang="tr-TR" dirty="0" smtClean="0"/>
              <a:t> grubuna dahil olup; </a:t>
            </a:r>
            <a:r>
              <a:rPr lang="tr-TR" dirty="0" err="1" smtClean="0"/>
              <a:t>Herpes</a:t>
            </a:r>
            <a:r>
              <a:rPr lang="tr-TR" dirty="0" smtClean="0"/>
              <a:t> </a:t>
            </a:r>
            <a:r>
              <a:rPr lang="tr-TR" dirty="0" err="1" smtClean="0"/>
              <a:t>Simpleks</a:t>
            </a:r>
            <a:r>
              <a:rPr lang="tr-TR" dirty="0" smtClean="0"/>
              <a:t> Virüs(HPS) hastalığında ve AIDS’li hastalarda </a:t>
            </a:r>
            <a:r>
              <a:rPr lang="tr-TR" dirty="0" err="1" smtClean="0"/>
              <a:t>sitomegalovirüs</a:t>
            </a:r>
            <a:r>
              <a:rPr lang="tr-TR" dirty="0" smtClean="0"/>
              <a:t>(CMV) kaynaklı göz enfeksiyonlarında tedavi yöntemi olarak tercihen kullanılır. </a:t>
            </a:r>
          </a:p>
          <a:p>
            <a:r>
              <a:rPr lang="tr-TR" dirty="0" smtClean="0"/>
              <a:t>IV olarak kullanımı söz konusu olan bu Antibiyotik sulandırıldıktan sonra derhal kullanılmalıdır. Kullanılmaması durumunda sorumluluk kendisine ait olup 2-8 C’de 24 saate kadar </a:t>
            </a:r>
            <a:r>
              <a:rPr lang="tr-TR" dirty="0" err="1" smtClean="0"/>
              <a:t>stabilitesi</a:t>
            </a:r>
            <a:r>
              <a:rPr lang="tr-TR" dirty="0" smtClean="0"/>
              <a:t> sağlanır. </a:t>
            </a:r>
          </a:p>
          <a:p>
            <a:r>
              <a:rPr lang="tr-TR" dirty="0" smtClean="0"/>
              <a:t>EHU onayı istenip rapor çıkarılmalıdır.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2" y="623154"/>
            <a:ext cx="1100137" cy="17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Sülfametoksazol+Trimetoprim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Bactrim</a:t>
            </a:r>
            <a:r>
              <a:rPr lang="tr-TR" dirty="0" smtClean="0"/>
              <a:t> ismi ile içeriği barındırmaktayız. </a:t>
            </a:r>
          </a:p>
          <a:p>
            <a:r>
              <a:rPr lang="tr-TR" dirty="0" err="1" smtClean="0"/>
              <a:t>Antibakteriyel</a:t>
            </a:r>
            <a:r>
              <a:rPr lang="tr-TR" dirty="0" smtClean="0"/>
              <a:t> bir ajan olup; akciğer enfeksiyonu, orta kulak iltihabı, </a:t>
            </a:r>
            <a:r>
              <a:rPr lang="tr-TR" dirty="0" err="1" smtClean="0"/>
              <a:t>Toksoplambozis</a:t>
            </a:r>
            <a:r>
              <a:rPr lang="tr-TR" dirty="0" smtClean="0"/>
              <a:t>, </a:t>
            </a:r>
            <a:r>
              <a:rPr lang="tr-TR" dirty="0" err="1" smtClean="0"/>
              <a:t>Nokardiozis</a:t>
            </a:r>
            <a:r>
              <a:rPr lang="tr-TR" dirty="0" smtClean="0"/>
              <a:t> gibi enfeksiyonların tedavisinde tercihen kullanılmaktadır. </a:t>
            </a:r>
          </a:p>
          <a:p>
            <a:r>
              <a:rPr lang="tr-TR" dirty="0" smtClean="0"/>
              <a:t>Sulandırıldıktan sonra damar içine uygulanıp, 6 saat içerisinde kullanılması gerekmektedir. </a:t>
            </a:r>
          </a:p>
          <a:p>
            <a:r>
              <a:rPr lang="tr-TR" dirty="0" smtClean="0"/>
              <a:t>EHU onayı ve rapor aranmaz.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612" y="522041"/>
            <a:ext cx="2104742" cy="14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Daptomisin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Daptocin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Xapto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Daptomax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Antibakteriyeller</a:t>
            </a:r>
            <a:r>
              <a:rPr lang="tr-TR" dirty="0" smtClean="0"/>
              <a:t> grubuna dahil olup; cilt ve yumuşak doku enfeksiyonlarında, </a:t>
            </a:r>
            <a:r>
              <a:rPr lang="tr-TR" dirty="0" err="1" smtClean="0"/>
              <a:t>endokarditte</a:t>
            </a:r>
            <a:r>
              <a:rPr lang="tr-TR" dirty="0" smtClean="0"/>
              <a:t> tercihen kullanılabilir. </a:t>
            </a:r>
          </a:p>
          <a:p>
            <a:r>
              <a:rPr lang="tr-TR" dirty="0" smtClean="0"/>
              <a:t>Soğuk zincir ilaçlar grubuna dahil olup, açıldıktan sonra hemen kullanılmalıdır. Sulandırıldıktan sonra IV olarak uygulanır.</a:t>
            </a:r>
          </a:p>
          <a:p>
            <a:r>
              <a:rPr lang="tr-TR" dirty="0" smtClean="0"/>
              <a:t>EHU onayı istenip, rapor aranmaz.</a:t>
            </a:r>
          </a:p>
        </p:txBody>
      </p:sp>
      <p:pic>
        <p:nvPicPr>
          <p:cNvPr id="6146" name="Picture 2" descr="İlaç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70" y="519615"/>
            <a:ext cx="2443040" cy="18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APTOMAX 500 MG ENJEKSIYONLUK COZ. ICIN LIYOFILIZE TOZ ICEREN FLAKON (1  FLAKON) - 2025 Fiyat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106" y="542120"/>
            <a:ext cx="2666756" cy="18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1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Fosfomisin</a:t>
            </a:r>
            <a:r>
              <a:rPr lang="tr-TR" dirty="0" smtClean="0"/>
              <a:t> Sodyum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1 g ve 4 g formlarında </a:t>
            </a:r>
            <a:r>
              <a:rPr lang="tr-TR" dirty="0" err="1" smtClean="0">
                <a:solidFill>
                  <a:srgbClr val="FF0000"/>
                </a:solidFill>
              </a:rPr>
              <a:t>Fosit</a:t>
            </a:r>
            <a:r>
              <a:rPr lang="tr-TR" dirty="0" smtClean="0"/>
              <a:t> ismi ile içeriği barındırmaktayız</a:t>
            </a:r>
          </a:p>
          <a:p>
            <a:r>
              <a:rPr lang="tr-TR" dirty="0" err="1" smtClean="0"/>
              <a:t>Antibakteriyeller</a:t>
            </a:r>
            <a:r>
              <a:rPr lang="tr-TR" dirty="0" smtClean="0"/>
              <a:t> grubuna dahil olup; </a:t>
            </a:r>
            <a:r>
              <a:rPr lang="tr-TR" dirty="0" err="1" smtClean="0"/>
              <a:t>Enfektif</a:t>
            </a:r>
            <a:r>
              <a:rPr lang="tr-TR" dirty="0" smtClean="0"/>
              <a:t> </a:t>
            </a:r>
            <a:r>
              <a:rPr lang="tr-TR" dirty="0" err="1" smtClean="0"/>
              <a:t>Endokartit</a:t>
            </a:r>
            <a:r>
              <a:rPr lang="tr-TR" dirty="0" smtClean="0"/>
              <a:t>, deri ve yumuşak doku enfeksiyonu, Komplike karın içi enfeksiyonlarında tercihen kullanılmaktadır. </a:t>
            </a:r>
          </a:p>
          <a:p>
            <a:r>
              <a:rPr lang="tr-TR" dirty="0" smtClean="0"/>
              <a:t>Sulandırıldıktan sonra IV olarak kullanılıp, 25 C’de muhafaza edilmektedir. Sulandırıldıktan sonra hemen kullanılmalıdır. </a:t>
            </a:r>
          </a:p>
          <a:p>
            <a:r>
              <a:rPr lang="tr-TR" dirty="0" smtClean="0"/>
              <a:t>EHU onayı istenip, rapor aranmaz. </a:t>
            </a:r>
          </a:p>
          <a:p>
            <a:endParaRPr lang="tr-TR" dirty="0"/>
          </a:p>
        </p:txBody>
      </p:sp>
      <p:pic>
        <p:nvPicPr>
          <p:cNvPr id="10242" name="Picture 2" descr="İlaç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2" y="982132"/>
            <a:ext cx="2344333" cy="13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Linezolid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Linezosel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Polınoksıd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Antibakteriyel</a:t>
            </a:r>
            <a:r>
              <a:rPr lang="tr-TR" dirty="0" smtClean="0"/>
              <a:t> ilaç grubuna dahil olup; Zatürre, deri üstü ve altı bazı enfeksiyonların tedavisinde tercihen kullanılmaktadır. </a:t>
            </a:r>
          </a:p>
          <a:p>
            <a:r>
              <a:rPr lang="tr-TR" dirty="0" smtClean="0"/>
              <a:t>IV olarak kullanılan bu antibiyotik oda koşullarında saklanmalı ve dondurulmamalıdır. Açıldıktan sonra kullanılmaması halinde direkt atılmalıdır. </a:t>
            </a:r>
          </a:p>
          <a:p>
            <a:r>
              <a:rPr lang="tr-TR" dirty="0" smtClean="0"/>
              <a:t>Solüsyon zaman içinde sarı bir renk alabilir. Bu durum ilacın etkinliği konusunda herhangi bir soruna yer açmaz.</a:t>
            </a:r>
          </a:p>
          <a:p>
            <a:r>
              <a:rPr lang="tr-TR" dirty="0" smtClean="0"/>
              <a:t>EHU onayı aranıp, rapor istenmez. 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569" y="724266"/>
            <a:ext cx="2129204" cy="156173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875" y="542395"/>
            <a:ext cx="2055801" cy="16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Ornidazol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Orniject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Biteral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Pronizol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Tibersid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Antibakteriyel</a:t>
            </a:r>
            <a:r>
              <a:rPr lang="tr-TR" dirty="0" smtClean="0"/>
              <a:t> grubuna dahil olup; Septisemi, Menenjit, Peritonit gibi enfeksiyonların tedavisinde tercihen kullanılır. </a:t>
            </a:r>
          </a:p>
          <a:p>
            <a:r>
              <a:rPr lang="tr-TR" dirty="0" smtClean="0"/>
              <a:t>IV olarak verilip, 25 C’de, ışıktan korunarak muhafaza edilmelidir. Sulandırıldıktan sonra hemen kullanılmalıdır. </a:t>
            </a:r>
          </a:p>
          <a:p>
            <a:r>
              <a:rPr lang="tr-TR" dirty="0" smtClean="0"/>
              <a:t>EHU onayı ve rapor aranmaz.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92" y="506166"/>
            <a:ext cx="2303586" cy="177983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668" y="506166"/>
            <a:ext cx="2565156" cy="18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Amikasin</a:t>
            </a:r>
            <a:r>
              <a:rPr lang="tr-TR" dirty="0" smtClean="0"/>
              <a:t> Sülfat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65724"/>
            <a:ext cx="9601196" cy="3318936"/>
          </a:xfrm>
        </p:spPr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Amexot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Amijeksin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Amikaver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err="1" smtClean="0"/>
              <a:t>Aminoglikozid</a:t>
            </a:r>
            <a:r>
              <a:rPr lang="tr-TR" dirty="0" smtClean="0"/>
              <a:t> grubu bir antibiyotik olup; gözlenen bazı enfeksiyonların tedavisinde tercihen kullanılmaktadır. </a:t>
            </a:r>
          </a:p>
          <a:p>
            <a:r>
              <a:rPr lang="tr-TR" dirty="0" smtClean="0"/>
              <a:t>IM/IV yolla sulandırıldıktan sonra kullanılan bu antibiyotik gerekli görülmesi halinde karına enjeksiyon yolu ile de uygulanabilmektedir. </a:t>
            </a:r>
          </a:p>
          <a:p>
            <a:r>
              <a:rPr lang="tr-TR" dirty="0" smtClean="0"/>
              <a:t>EHU onayı ve rapor istenmez.</a:t>
            </a:r>
          </a:p>
          <a:p>
            <a:endParaRPr lang="tr-TR" dirty="0"/>
          </a:p>
        </p:txBody>
      </p:sp>
      <p:pic>
        <p:nvPicPr>
          <p:cNvPr id="2050" name="Picture 2" descr="AMEXOT 500 MG/2ML IM/IV ENJEKSIYONLUK COZELTI (1 AMPUL) - 2025 Fiyat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25946"/>
            <a:ext cx="2775437" cy="188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ikaver (Amikasin) – Mediprime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62" y="463345"/>
            <a:ext cx="1969476" cy="19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4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Gentamisin</a:t>
            </a:r>
            <a:r>
              <a:rPr lang="tr-TR" dirty="0" smtClean="0"/>
              <a:t> Sülfat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Genmisin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Genta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Genthaver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Aminoglikozid</a:t>
            </a:r>
            <a:r>
              <a:rPr lang="tr-TR" dirty="0" smtClean="0"/>
              <a:t> grubuna dahil olup; göğüs ve kanda gözlenen çeşitli enfeksiyonların tedavisinde tercihen kullanılmaktadır. </a:t>
            </a:r>
          </a:p>
          <a:p>
            <a:r>
              <a:rPr lang="tr-TR" dirty="0" smtClean="0"/>
              <a:t>Genel itibarı ile IM kullanımı tavsiye edilip, %5 </a:t>
            </a:r>
            <a:r>
              <a:rPr lang="tr-TR" dirty="0" err="1" smtClean="0"/>
              <a:t>glukoz</a:t>
            </a:r>
            <a:r>
              <a:rPr lang="tr-TR" dirty="0" smtClean="0"/>
              <a:t> çözeltisinde sulandırılması halinde yavaş </a:t>
            </a:r>
            <a:r>
              <a:rPr lang="tr-TR" dirty="0" err="1" smtClean="0"/>
              <a:t>infüzyon</a:t>
            </a:r>
            <a:r>
              <a:rPr lang="tr-TR" dirty="0" smtClean="0"/>
              <a:t> yöntemi ile de kullanılabilmektedir. </a:t>
            </a:r>
          </a:p>
          <a:p>
            <a:r>
              <a:rPr lang="tr-TR" dirty="0" smtClean="0"/>
              <a:t>25 C’de muhafaza edilip sulandırıldıktan sonra hemen kullanılmalıdır. </a:t>
            </a:r>
          </a:p>
          <a:p>
            <a:r>
              <a:rPr lang="tr-TR" dirty="0" smtClean="0"/>
              <a:t>EHU onayı ve rapor aranmaz.</a:t>
            </a:r>
            <a:endParaRPr lang="tr-TR" dirty="0"/>
          </a:p>
        </p:txBody>
      </p:sp>
      <p:pic>
        <p:nvPicPr>
          <p:cNvPr id="1026" name="Picture 2" descr="GENTHAVER 160 MG IM/IV INF. ICIN SOL. IC. 2ML X 1 AMP. - Haver Phar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46" y="711199"/>
            <a:ext cx="2196352" cy="14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MISIN 80 mg Ampul Prospektüs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67" y="556296"/>
            <a:ext cx="2306271" cy="172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İMİPENEM+SİLASTASİN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Cilapem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Silanem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Karbapenem</a:t>
            </a:r>
            <a:r>
              <a:rPr lang="tr-TR" dirty="0" smtClean="0"/>
              <a:t> grubuna dahil olup; </a:t>
            </a:r>
            <a:r>
              <a:rPr lang="tr-TR" dirty="0" err="1" smtClean="0"/>
              <a:t>Endokardit</a:t>
            </a:r>
            <a:r>
              <a:rPr lang="tr-TR" dirty="0" smtClean="0"/>
              <a:t>, Septisemi, idrar yolu, alt solunum yolu ve </a:t>
            </a:r>
            <a:r>
              <a:rPr lang="tr-TR" dirty="0" err="1" smtClean="0"/>
              <a:t>Pnömoni</a:t>
            </a:r>
            <a:r>
              <a:rPr lang="tr-TR" dirty="0" smtClean="0"/>
              <a:t> de tercihen kullanılabilmektedir. </a:t>
            </a:r>
          </a:p>
          <a:p>
            <a:r>
              <a:rPr lang="tr-TR" dirty="0" smtClean="0"/>
              <a:t>Sulandırdıktan sonra IV yolla uygulanan bu grup; 25 C’de 4 saat, 2-8 C’de 24 saate kadar </a:t>
            </a:r>
            <a:r>
              <a:rPr lang="tr-TR" dirty="0" err="1" smtClean="0"/>
              <a:t>stabilitesini</a:t>
            </a:r>
            <a:r>
              <a:rPr lang="tr-TR" dirty="0" smtClean="0"/>
              <a:t> korumaktadır. Hazırlanan çözeltiyi dondurmayınız.</a:t>
            </a:r>
          </a:p>
          <a:p>
            <a:r>
              <a:rPr lang="tr-TR" dirty="0" smtClean="0"/>
              <a:t>EHU onayı istenip, rapor aranmaz.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99" y="546946"/>
            <a:ext cx="1725632" cy="187452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751" y="534985"/>
            <a:ext cx="1931793" cy="17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Meropenem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/>
              <a:t>Hastanemizde </a:t>
            </a:r>
            <a:r>
              <a:rPr lang="tr-TR" dirty="0" err="1">
                <a:solidFill>
                  <a:srgbClr val="FF0000"/>
                </a:solidFill>
              </a:rPr>
              <a:t>Mopem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Merosıd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Maxıpen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isimleri ile içeriği barındırmaktayız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Karbapenem</a:t>
            </a:r>
            <a:r>
              <a:rPr lang="tr-TR" dirty="0" smtClean="0"/>
              <a:t> </a:t>
            </a:r>
            <a:r>
              <a:rPr lang="tr-TR" dirty="0"/>
              <a:t>grubuna dahil olup; </a:t>
            </a:r>
            <a:r>
              <a:rPr lang="tr-TR" dirty="0" err="1"/>
              <a:t>Pnömoni</a:t>
            </a:r>
            <a:r>
              <a:rPr lang="tr-TR" dirty="0"/>
              <a:t>, menenjit, karın ve idrar yolu</a:t>
            </a:r>
          </a:p>
          <a:p>
            <a:pPr marL="0" indent="0">
              <a:buNone/>
            </a:pPr>
            <a:r>
              <a:rPr lang="tr-TR" dirty="0"/>
              <a:t>enfeksiyonlarının tedavilerinde tercihen kullanılır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IV olarak kullanılan </a:t>
            </a:r>
            <a:r>
              <a:rPr lang="tr-TR" dirty="0" err="1"/>
              <a:t>Meropenem</a:t>
            </a:r>
            <a:r>
              <a:rPr lang="tr-TR" dirty="0"/>
              <a:t> sulandırıldıktan </a:t>
            </a:r>
            <a:r>
              <a:rPr lang="tr-TR" dirty="0" smtClean="0"/>
              <a:t>sonra mümkün </a:t>
            </a:r>
            <a:r>
              <a:rPr lang="tr-TR" dirty="0"/>
              <a:t>olduğunca hemen kullanılmalıdır. 2-8 C’de 24 saate kadar </a:t>
            </a:r>
            <a:r>
              <a:rPr lang="tr-TR" dirty="0" smtClean="0"/>
              <a:t>muhafaza edilebilir</a:t>
            </a:r>
            <a:r>
              <a:rPr lang="tr-TR" dirty="0"/>
              <a:t>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 smtClean="0"/>
              <a:t>EHU </a:t>
            </a:r>
            <a:r>
              <a:rPr lang="tr-TR" dirty="0"/>
              <a:t>onayı alınmalıdır.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93" y="598891"/>
            <a:ext cx="2022230" cy="163776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215" y="598892"/>
            <a:ext cx="1740877" cy="17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Sefazolin</a:t>
            </a:r>
            <a:r>
              <a:rPr lang="tr-TR" dirty="0" smtClean="0"/>
              <a:t> Sodyum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Befazol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Iespor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Cefamezin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Cezol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Eqıozolin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Sefazol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Vansef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smtClean="0"/>
              <a:t>1. Kuşak </a:t>
            </a:r>
            <a:r>
              <a:rPr lang="tr-TR" dirty="0" err="1" smtClean="0"/>
              <a:t>Sefalosporin</a:t>
            </a:r>
            <a:r>
              <a:rPr lang="tr-TR" dirty="0" smtClean="0"/>
              <a:t> grubunda olup; </a:t>
            </a:r>
            <a:r>
              <a:rPr lang="tr-TR" dirty="0" err="1" smtClean="0"/>
              <a:t>Endokardit</a:t>
            </a:r>
            <a:r>
              <a:rPr lang="tr-TR" dirty="0" smtClean="0"/>
              <a:t>, Septisemi, Solunum yolu, İdrar yolu gibi enfeksiyonların tedavisinde tercihen kullanılmaktadırlar. </a:t>
            </a:r>
          </a:p>
          <a:p>
            <a:r>
              <a:rPr lang="tr-TR" dirty="0" err="1" smtClean="0"/>
              <a:t>Lidokain</a:t>
            </a:r>
            <a:r>
              <a:rPr lang="tr-TR" dirty="0" smtClean="0"/>
              <a:t> ile sulandırılan çözeltileri IM(</a:t>
            </a:r>
            <a:r>
              <a:rPr lang="tr-TR" dirty="0" err="1" smtClean="0"/>
              <a:t>Befazol</a:t>
            </a:r>
            <a:r>
              <a:rPr lang="tr-TR" dirty="0" smtClean="0"/>
              <a:t>) verilmelidir. Diğer durumlarda tercihen IM/IV verilebilir. </a:t>
            </a:r>
          </a:p>
          <a:p>
            <a:r>
              <a:rPr lang="tr-TR" dirty="0" smtClean="0"/>
              <a:t>Sulandırıldıktan sonra 25 C’de 6 saat, 2-8 C’de 48 saat muhafaza edilebilmektedir. </a:t>
            </a:r>
          </a:p>
          <a:p>
            <a:r>
              <a:rPr lang="tr-TR" dirty="0" smtClean="0"/>
              <a:t>EHU onayı ve rapor aranmaz.</a:t>
            </a:r>
            <a:endParaRPr lang="tr-TR" dirty="0"/>
          </a:p>
        </p:txBody>
      </p:sp>
      <p:pic>
        <p:nvPicPr>
          <p:cNvPr id="3074" name="Picture 2" descr="Antibiotics,,EQIZOLIN 500 MG IM/IV V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79" y="533320"/>
            <a:ext cx="1976651" cy="18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503767"/>
            <a:ext cx="2301236" cy="19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Siprofloksasin</a:t>
            </a:r>
            <a:r>
              <a:rPr lang="tr-TR" dirty="0" smtClean="0"/>
              <a:t> </a:t>
            </a:r>
            <a:r>
              <a:rPr lang="tr-TR" dirty="0" err="1" smtClean="0"/>
              <a:t>Laktat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Hastanemizde, </a:t>
            </a:r>
            <a:r>
              <a:rPr lang="tr-TR" dirty="0" err="1" smtClean="0">
                <a:solidFill>
                  <a:srgbClr val="FF0000"/>
                </a:solidFill>
              </a:rPr>
              <a:t>Cipropol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Flotic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Cipro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err="1" smtClean="0"/>
              <a:t>Florokinolon</a:t>
            </a:r>
            <a:r>
              <a:rPr lang="tr-TR" dirty="0" smtClean="0"/>
              <a:t> grubu bir antibiyotik olup; Orta kulak iltihabı, idrar yolu enfeksiyonu, göz enfeksiyonu, karın içi enfeksiyonların tedavilerinde tercihen kullanılır. </a:t>
            </a:r>
          </a:p>
          <a:p>
            <a:r>
              <a:rPr lang="tr-TR" dirty="0" smtClean="0"/>
              <a:t>IV olarak verilip, açıldıktan sonra hemen kullanılmalıdır. Oda sıcaklığında </a:t>
            </a:r>
            <a:r>
              <a:rPr lang="tr-TR" dirty="0" err="1" smtClean="0"/>
              <a:t>muhafa</a:t>
            </a:r>
            <a:r>
              <a:rPr lang="tr-TR" dirty="0" smtClean="0"/>
              <a:t> edilmelidir. </a:t>
            </a:r>
          </a:p>
          <a:p>
            <a:r>
              <a:rPr lang="tr-TR" dirty="0" smtClean="0"/>
              <a:t>EHU onayı istenip, rapor aranmaz.</a:t>
            </a:r>
            <a:endParaRPr lang="tr-TR" dirty="0"/>
          </a:p>
        </p:txBody>
      </p:sp>
      <p:pic>
        <p:nvPicPr>
          <p:cNvPr id="4098" name="Picture 2" descr="Önce Hayat - Polifarma | CİPROPOL 2 MG/ML I.V. İNFÜZYON İÇİN ÇÖZELT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6" y="580425"/>
            <a:ext cx="1611678" cy="175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İlaç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1" y="460024"/>
            <a:ext cx="2495794" cy="18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Levofloksasin</a:t>
            </a:r>
            <a:r>
              <a:rPr lang="tr-TR" dirty="0" smtClean="0"/>
              <a:t> </a:t>
            </a:r>
            <a:r>
              <a:rPr lang="tr-TR" dirty="0" err="1" smtClean="0"/>
              <a:t>Hemihidrat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Tavanıc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lefox</a:t>
            </a:r>
            <a:r>
              <a:rPr lang="tr-TR" dirty="0" smtClean="0">
                <a:solidFill>
                  <a:srgbClr val="FF0000"/>
                </a:solidFill>
              </a:rPr>
              <a:t> ve torba halinde </a:t>
            </a:r>
            <a:r>
              <a:rPr lang="tr-TR" dirty="0" err="1" smtClean="0">
                <a:solidFill>
                  <a:srgbClr val="FF0000"/>
                </a:solidFill>
              </a:rPr>
              <a:t>Levoxıpolın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Florokinolon</a:t>
            </a:r>
            <a:r>
              <a:rPr lang="tr-TR" dirty="0" smtClean="0"/>
              <a:t> grubuna dahil olup; idrar ve böbrek enfeksiyonlarında ve prostat iltihaplanmalarında tercihen kullanılır. </a:t>
            </a:r>
          </a:p>
          <a:p>
            <a:r>
              <a:rPr lang="tr-TR" dirty="0" smtClean="0"/>
              <a:t>IV olarak kullanılan bu antibiyotik açıldıktan sonra en fazla 3 saat içinde kullanılmalıdır. </a:t>
            </a:r>
          </a:p>
          <a:p>
            <a:r>
              <a:rPr lang="tr-TR" dirty="0" smtClean="0"/>
              <a:t>A-72 onayı istenip, rapor aranmaz.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55" y="597878"/>
            <a:ext cx="929053" cy="1615076"/>
          </a:xfrm>
          <a:prstGeom prst="rect">
            <a:avLst/>
          </a:prstGeom>
        </p:spPr>
      </p:pic>
      <p:pic>
        <p:nvPicPr>
          <p:cNvPr id="2050" name="Picture 2" descr="TAVANIC 500 MG 1 FLAKON - 2025 Fiyat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106" y="914980"/>
            <a:ext cx="1910617" cy="12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2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Moksifloksasin</a:t>
            </a:r>
            <a:r>
              <a:rPr lang="tr-TR" dirty="0" smtClean="0"/>
              <a:t> </a:t>
            </a:r>
            <a:r>
              <a:rPr lang="tr-TR" dirty="0" err="1" smtClean="0"/>
              <a:t>Hidroklorür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Moksefen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Mofelox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Moksılox</a:t>
            </a:r>
            <a:r>
              <a:rPr lang="tr-TR" dirty="0" smtClean="0">
                <a:solidFill>
                  <a:srgbClr val="FF0000"/>
                </a:solidFill>
              </a:rPr>
              <a:t>(Torba) </a:t>
            </a:r>
            <a:r>
              <a:rPr lang="tr-TR" dirty="0" smtClean="0"/>
              <a:t>isimleriyle içeriği barındırmaktayız.</a:t>
            </a:r>
          </a:p>
          <a:p>
            <a:r>
              <a:rPr lang="tr-TR" dirty="0" err="1" smtClean="0"/>
              <a:t>Florokinolon</a:t>
            </a:r>
            <a:r>
              <a:rPr lang="tr-TR" dirty="0" smtClean="0"/>
              <a:t> grubuna dahil olup; akciğer ve yumuşak doku enfeksiyonlarında tercihen kullanılır. </a:t>
            </a:r>
          </a:p>
          <a:p>
            <a:r>
              <a:rPr lang="tr-TR" dirty="0" smtClean="0"/>
              <a:t>IV olarak kullanılıp, oda sıcaklığında muhafaza edilmelidir. Hazırlandıktan sonra hemen kullanılmalıdır. Sulandırıldıktan sonra buzdolabında muhafaza edildiğinde tekrardan çökelme gözlenebilir. </a:t>
            </a:r>
          </a:p>
          <a:p>
            <a:r>
              <a:rPr lang="tr-TR" dirty="0" smtClean="0"/>
              <a:t>A-72 onayı aranıp, rapor istenmez.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552815"/>
            <a:ext cx="1482968" cy="161333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595" y="552814"/>
            <a:ext cx="2017836" cy="17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Teikoplanin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Repigo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Targosıd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Tekosıt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Teıkopol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err="1" smtClean="0"/>
              <a:t>Glikopeptid</a:t>
            </a:r>
            <a:r>
              <a:rPr lang="tr-TR" dirty="0" smtClean="0"/>
              <a:t> </a:t>
            </a:r>
            <a:r>
              <a:rPr lang="tr-TR" dirty="0" err="1" smtClean="0"/>
              <a:t>antibakteriyeler</a:t>
            </a:r>
            <a:r>
              <a:rPr lang="tr-TR" dirty="0" smtClean="0"/>
              <a:t> grubuna dahil olup; deri ve yumuşak doku, akciğer, idrar yolu, mide </a:t>
            </a:r>
            <a:r>
              <a:rPr lang="tr-TR" dirty="0" err="1" smtClean="0"/>
              <a:t>veince</a:t>
            </a:r>
            <a:r>
              <a:rPr lang="tr-TR" dirty="0" smtClean="0"/>
              <a:t> bağırsak enfeksiyonlarında tercihen kullanılır. </a:t>
            </a:r>
          </a:p>
          <a:p>
            <a:r>
              <a:rPr lang="tr-TR" dirty="0" smtClean="0"/>
              <a:t>IV/IM yollarla verilip, sulandırıldıktan sonra 2-8 C’de 24 saate kadar stabil kalır. </a:t>
            </a:r>
          </a:p>
          <a:p>
            <a:r>
              <a:rPr lang="tr-TR" dirty="0" smtClean="0"/>
              <a:t>EHU onayı aranıp, rapor istenmez.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54" y="611799"/>
            <a:ext cx="2356338" cy="16007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186" y="605826"/>
            <a:ext cx="2365130" cy="16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Vankomisin</a:t>
            </a:r>
            <a:r>
              <a:rPr lang="tr-TR" dirty="0" smtClean="0"/>
              <a:t> </a:t>
            </a:r>
            <a:r>
              <a:rPr lang="tr-TR" dirty="0" err="1" smtClean="0"/>
              <a:t>hidroklorür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1600" dirty="0"/>
              <a:t>Hastanemizde </a:t>
            </a:r>
            <a:r>
              <a:rPr lang="tr-TR" sz="1600" dirty="0" err="1">
                <a:solidFill>
                  <a:srgbClr val="FF0000"/>
                </a:solidFill>
              </a:rPr>
              <a:t>Vancotek</a:t>
            </a:r>
            <a:r>
              <a:rPr lang="tr-TR" sz="1600" dirty="0">
                <a:solidFill>
                  <a:srgbClr val="FF0000"/>
                </a:solidFill>
              </a:rPr>
              <a:t>, </a:t>
            </a:r>
            <a:r>
              <a:rPr lang="tr-TR" sz="1600" dirty="0" err="1">
                <a:solidFill>
                  <a:srgbClr val="FF0000"/>
                </a:solidFill>
              </a:rPr>
              <a:t>Vancomax</a:t>
            </a:r>
            <a:r>
              <a:rPr lang="tr-TR" sz="1600" dirty="0">
                <a:solidFill>
                  <a:srgbClr val="FF0000"/>
                </a:solidFill>
              </a:rPr>
              <a:t> </a:t>
            </a:r>
            <a:r>
              <a:rPr lang="tr-TR" sz="1600" dirty="0"/>
              <a:t>isimleri ile içeriği barındırmaktayız.</a:t>
            </a:r>
          </a:p>
          <a:p>
            <a:endParaRPr lang="tr-TR" sz="1600" dirty="0"/>
          </a:p>
          <a:p>
            <a:r>
              <a:rPr lang="tr-TR" sz="1600" dirty="0" err="1"/>
              <a:t>Glikopeptid</a:t>
            </a:r>
            <a:r>
              <a:rPr lang="tr-TR" sz="1600" dirty="0"/>
              <a:t> </a:t>
            </a:r>
            <a:r>
              <a:rPr lang="tr-TR" sz="1600" dirty="0" err="1"/>
              <a:t>antibakteriyel</a:t>
            </a:r>
            <a:r>
              <a:rPr lang="tr-TR" sz="1600" dirty="0"/>
              <a:t> grubuna dahil olup; kemik ve eklem, </a:t>
            </a:r>
            <a:r>
              <a:rPr lang="tr-TR" sz="1600" dirty="0" err="1"/>
              <a:t>Pnömoni</a:t>
            </a:r>
            <a:r>
              <a:rPr lang="tr-TR" sz="1600" dirty="0"/>
              <a:t> </a:t>
            </a:r>
            <a:r>
              <a:rPr lang="tr-TR" sz="1600" dirty="0" smtClean="0"/>
              <a:t>ve </a:t>
            </a:r>
            <a:r>
              <a:rPr lang="tr-TR" sz="1600" dirty="0" err="1" smtClean="0"/>
              <a:t>endokardit</a:t>
            </a:r>
            <a:r>
              <a:rPr lang="tr-TR" sz="1600" dirty="0" smtClean="0"/>
              <a:t> </a:t>
            </a:r>
            <a:r>
              <a:rPr lang="tr-TR" sz="1600" dirty="0"/>
              <a:t>gibi enfeksiyonların tedavisinde tercihen kullanılmaktadır.</a:t>
            </a:r>
          </a:p>
          <a:p>
            <a:endParaRPr lang="tr-TR" sz="1600" dirty="0"/>
          </a:p>
          <a:p>
            <a:r>
              <a:rPr lang="tr-TR" sz="1600" dirty="0"/>
              <a:t>Sulandırıldıktan sonra IV olarak uygulanıp; fiziksel ve kimyasal </a:t>
            </a:r>
            <a:r>
              <a:rPr lang="tr-TR" sz="1600" dirty="0" err="1" smtClean="0"/>
              <a:t>stabilitesi</a:t>
            </a:r>
            <a:r>
              <a:rPr lang="tr-TR" sz="1600" dirty="0" smtClean="0"/>
              <a:t> hazırlandıktan </a:t>
            </a:r>
            <a:r>
              <a:rPr lang="tr-TR" sz="1600" dirty="0"/>
              <a:t>sonra 2-8 C’de 4 gündür. Ancak hemen kullanılması tavsiye </a:t>
            </a:r>
            <a:r>
              <a:rPr lang="tr-TR" sz="1600" dirty="0" smtClean="0"/>
              <a:t>edilip sorumluluk </a:t>
            </a:r>
            <a:r>
              <a:rPr lang="tr-TR" sz="1600" dirty="0"/>
              <a:t>uygulayıcıya aittir. Muhafaza koşulları konusunda yeterli </a:t>
            </a:r>
            <a:r>
              <a:rPr lang="tr-TR" sz="1600" dirty="0" smtClean="0"/>
              <a:t>bilgi sağlanmaması </a:t>
            </a:r>
            <a:r>
              <a:rPr lang="tr-TR" sz="1600" dirty="0"/>
              <a:t>durumunda en fazla 2-8 C’de 24 saat içerisinde kullanılmalıdır.</a:t>
            </a:r>
          </a:p>
          <a:p>
            <a:endParaRPr lang="tr-TR" sz="1600" dirty="0"/>
          </a:p>
          <a:p>
            <a:r>
              <a:rPr lang="tr-TR" sz="1600" dirty="0" smtClean="0"/>
              <a:t>EHU onayı istenip, rapor aranmaz..</a:t>
            </a:r>
            <a:endParaRPr lang="tr-TR" sz="1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46" y="646967"/>
            <a:ext cx="2024387" cy="137526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771" y="585421"/>
            <a:ext cx="2114983" cy="15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Sulbaktam</a:t>
            </a:r>
            <a:r>
              <a:rPr lang="tr-TR" dirty="0" smtClean="0"/>
              <a:t> Sodyum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Baksil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adı ile içeriği barındırmaktayız.</a:t>
            </a:r>
          </a:p>
          <a:p>
            <a:r>
              <a:rPr lang="tr-TR" dirty="0" smtClean="0"/>
              <a:t>Beta </a:t>
            </a:r>
            <a:r>
              <a:rPr lang="tr-TR" dirty="0" err="1" smtClean="0"/>
              <a:t>Laktamaz</a:t>
            </a:r>
            <a:r>
              <a:rPr lang="tr-TR" dirty="0" smtClean="0"/>
              <a:t> İnhibitörü olup; Beta </a:t>
            </a:r>
            <a:r>
              <a:rPr lang="tr-TR" dirty="0" err="1" smtClean="0"/>
              <a:t>Laktam</a:t>
            </a:r>
            <a:r>
              <a:rPr lang="tr-TR" dirty="0" smtClean="0"/>
              <a:t> antibiyotikler(</a:t>
            </a:r>
            <a:r>
              <a:rPr lang="tr-TR" dirty="0" err="1" smtClean="0"/>
              <a:t>Ampisilin</a:t>
            </a:r>
            <a:r>
              <a:rPr lang="tr-TR" dirty="0" smtClean="0"/>
              <a:t>,  </a:t>
            </a:r>
            <a:r>
              <a:rPr lang="tr-TR" dirty="0" err="1" smtClean="0"/>
              <a:t>Mezlosilin</a:t>
            </a:r>
            <a:r>
              <a:rPr lang="tr-TR" dirty="0" smtClean="0"/>
              <a:t>, </a:t>
            </a:r>
            <a:r>
              <a:rPr lang="tr-TR" dirty="0" err="1" smtClean="0"/>
              <a:t>Piperasilin</a:t>
            </a:r>
            <a:r>
              <a:rPr lang="tr-TR" dirty="0" smtClean="0"/>
              <a:t>, </a:t>
            </a:r>
            <a:r>
              <a:rPr lang="tr-TR" dirty="0" err="1" smtClean="0"/>
              <a:t>Sefotaksim</a:t>
            </a:r>
            <a:r>
              <a:rPr lang="tr-TR" dirty="0" smtClean="0"/>
              <a:t> ve Penisilin G) ile orta ve ağır dereceli enfeksiyonların tedavisinde kullanılır. </a:t>
            </a:r>
          </a:p>
          <a:p>
            <a:r>
              <a:rPr lang="tr-TR" dirty="0" smtClean="0"/>
              <a:t>Sulandırıldıktan sonra IM/IV şeklinde uygulanan bu madde 25 C ve 4 C’de 24 saat stabil kalabilmektedir. </a:t>
            </a:r>
          </a:p>
          <a:p>
            <a:r>
              <a:rPr lang="tr-TR" dirty="0" smtClean="0"/>
              <a:t>EHU onayı ve rapor aranmaz.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11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Ampisilin</a:t>
            </a:r>
            <a:r>
              <a:rPr lang="tr-TR" dirty="0" smtClean="0"/>
              <a:t> Sodyum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Penbisin</a:t>
            </a:r>
            <a:r>
              <a:rPr lang="tr-TR" dirty="0" smtClean="0"/>
              <a:t> olarak içeriği barındırmaktayız. </a:t>
            </a:r>
          </a:p>
          <a:p>
            <a:r>
              <a:rPr lang="tr-TR" dirty="0" smtClean="0"/>
              <a:t>Penisilin grubu antibiyotik olup; Solunum sistemi, İdrar yolu ve Sindirim sistemi enfeksiyonlarında tercihen kullanılır. </a:t>
            </a:r>
          </a:p>
          <a:p>
            <a:r>
              <a:rPr lang="tr-TR" dirty="0" smtClean="0"/>
              <a:t>IV/IM olarak kullanılabilen bu antibiyotik sulandırıldıktan sonra hemen kullanılmalıdır.</a:t>
            </a:r>
          </a:p>
          <a:p>
            <a:r>
              <a:rPr lang="tr-TR" dirty="0" smtClean="0"/>
              <a:t>EHU onayı ve rapor aranmaz.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69" y="618153"/>
            <a:ext cx="3016709" cy="15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Ampisilin+Sulbaktam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Devasid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Duocıd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Sulbaksıt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Sulcıd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Alfasıd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smtClean="0"/>
              <a:t>Penisilin ilaç grubuna dahil olup; İçeriğindeki Beta </a:t>
            </a:r>
            <a:r>
              <a:rPr lang="tr-TR" dirty="0" err="1" smtClean="0"/>
              <a:t>Laktamaz</a:t>
            </a:r>
            <a:r>
              <a:rPr lang="tr-TR" dirty="0" smtClean="0"/>
              <a:t> İnhibitörü olan </a:t>
            </a:r>
            <a:r>
              <a:rPr lang="tr-TR" dirty="0" err="1" smtClean="0"/>
              <a:t>Sulbaktam</a:t>
            </a:r>
            <a:r>
              <a:rPr lang="tr-TR" dirty="0" smtClean="0"/>
              <a:t> dirençli bakterilere karşı </a:t>
            </a:r>
            <a:r>
              <a:rPr lang="tr-TR" dirty="0" err="1" smtClean="0"/>
              <a:t>Ampisiline</a:t>
            </a:r>
            <a:r>
              <a:rPr lang="tr-TR" dirty="0" smtClean="0"/>
              <a:t> yardımcı olur. </a:t>
            </a:r>
          </a:p>
          <a:p>
            <a:r>
              <a:rPr lang="tr-TR" dirty="0" err="1" smtClean="0"/>
              <a:t>Pnömoni</a:t>
            </a:r>
            <a:r>
              <a:rPr lang="tr-TR" dirty="0" smtClean="0"/>
              <a:t>, </a:t>
            </a:r>
            <a:r>
              <a:rPr lang="tr-TR" dirty="0" err="1" smtClean="0"/>
              <a:t>Otitis</a:t>
            </a:r>
            <a:r>
              <a:rPr lang="tr-TR" dirty="0" smtClean="0"/>
              <a:t> Media ve Üst-Alt solunum yollarının tedavilerinde tercihen kullanılır. </a:t>
            </a:r>
          </a:p>
          <a:p>
            <a:r>
              <a:rPr lang="tr-TR" dirty="0" err="1" smtClean="0"/>
              <a:t>Lidokain</a:t>
            </a:r>
            <a:r>
              <a:rPr lang="tr-TR" dirty="0" smtClean="0"/>
              <a:t> HCI ile sulanan çözeltiler kas içine uygulanırken normal sulandırma işleminde IV yöntem tercih edilmektedir. </a:t>
            </a:r>
          </a:p>
          <a:p>
            <a:r>
              <a:rPr lang="tr-TR" dirty="0" smtClean="0"/>
              <a:t>Oda sıcaklığında muhafaza edilip, Sulandırma işlemi ardından 1 saat içerisinde kullanılması gerekir. </a:t>
            </a:r>
          </a:p>
          <a:p>
            <a:r>
              <a:rPr lang="tr-TR" dirty="0" smtClean="0"/>
              <a:t>EHU onayı ve rapor aranmaz.</a:t>
            </a:r>
            <a:endParaRPr lang="tr-TR" dirty="0"/>
          </a:p>
        </p:txBody>
      </p:sp>
      <p:pic>
        <p:nvPicPr>
          <p:cNvPr id="7170" name="Picture 2" descr="DEVASID 0,5 G + 0,25 G I.M./I.V. ENJEKSIYONLUK TOZ (1 FLAKON) - 2025 Fiyat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37" y="623338"/>
            <a:ext cx="2447437" cy="16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787" y="623338"/>
            <a:ext cx="2296176" cy="155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Kolistimetat</a:t>
            </a:r>
            <a:r>
              <a:rPr lang="tr-TR" dirty="0" smtClean="0"/>
              <a:t> Sodyum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Colımycın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Kolıstıpol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Colıtım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Polimiksin</a:t>
            </a:r>
            <a:r>
              <a:rPr lang="tr-TR" dirty="0" smtClean="0"/>
              <a:t> grubuna dahil olup; genel itibarı ile gram negatif bakterilerin sebep olduğu enfeksiyonların tedavilerinde tercihen kullanılır. </a:t>
            </a:r>
          </a:p>
          <a:p>
            <a:r>
              <a:rPr lang="tr-TR" dirty="0" smtClean="0"/>
              <a:t>IV/IM yöntemleri ile kullanılan </a:t>
            </a:r>
            <a:r>
              <a:rPr lang="tr-TR" dirty="0" err="1" smtClean="0"/>
              <a:t>Kolistimetat</a:t>
            </a:r>
            <a:r>
              <a:rPr lang="tr-TR" dirty="0" smtClean="0"/>
              <a:t> Sodyum, akciğer enfeksiyon tedavilerinde de tercihen </a:t>
            </a:r>
            <a:r>
              <a:rPr lang="tr-TR" dirty="0" err="1" smtClean="0"/>
              <a:t>inhalasyon</a:t>
            </a:r>
            <a:r>
              <a:rPr lang="tr-TR" dirty="0" smtClean="0"/>
              <a:t> yoluyla da kullanılabilmektedir. </a:t>
            </a:r>
          </a:p>
          <a:p>
            <a:r>
              <a:rPr lang="tr-TR" dirty="0" smtClean="0"/>
              <a:t>25 C derecede muhafaza edilip, sulandırılması halinde 2-8 C’de 7 güne kadar muhafaza edilebilmektedir.</a:t>
            </a:r>
          </a:p>
          <a:p>
            <a:r>
              <a:rPr lang="tr-TR" dirty="0" smtClean="0"/>
              <a:t>EHU onayı istenip, rapor aranmaz. </a:t>
            </a:r>
            <a:endParaRPr lang="tr-TR" dirty="0"/>
          </a:p>
        </p:txBody>
      </p:sp>
      <p:pic>
        <p:nvPicPr>
          <p:cNvPr id="5122" name="Picture 2" descr="COLIMYCIN 150 MG IM/IV ENJ. VE INHALASYON ICIN LIYOFILIZE TOZ ICEREN FLAKON  - 2025 Fiyat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25" y="617090"/>
            <a:ext cx="2456634" cy="166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054" y="536331"/>
            <a:ext cx="1659220" cy="180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Polimiksin</a:t>
            </a:r>
            <a:r>
              <a:rPr lang="tr-TR" dirty="0" smtClean="0"/>
              <a:t> B Sülfat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Polıx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ismi ile içeriği barındırmaktayız. </a:t>
            </a:r>
          </a:p>
          <a:p>
            <a:r>
              <a:rPr lang="tr-TR" dirty="0" err="1" smtClean="0"/>
              <a:t>Polimiksin</a:t>
            </a:r>
            <a:r>
              <a:rPr lang="tr-TR" dirty="0" smtClean="0"/>
              <a:t> grubu antibiyotik olup; </a:t>
            </a:r>
            <a:r>
              <a:rPr lang="tr-TR" dirty="0" err="1"/>
              <a:t>Pseudomonas</a:t>
            </a:r>
            <a:r>
              <a:rPr lang="tr-TR" dirty="0"/>
              <a:t> </a:t>
            </a:r>
            <a:r>
              <a:rPr lang="tr-TR" dirty="0" err="1" smtClean="0"/>
              <a:t>aeruginosa</a:t>
            </a:r>
            <a:r>
              <a:rPr lang="tr-TR" dirty="0" smtClean="0"/>
              <a:t>, </a:t>
            </a:r>
            <a:r>
              <a:rPr lang="tr-TR" dirty="0" err="1" smtClean="0"/>
              <a:t>Klebsiella</a:t>
            </a:r>
            <a:r>
              <a:rPr lang="tr-TR" dirty="0"/>
              <a:t> </a:t>
            </a:r>
            <a:r>
              <a:rPr lang="tr-TR" dirty="0" err="1" smtClean="0"/>
              <a:t>Aerogenes</a:t>
            </a:r>
            <a:r>
              <a:rPr lang="tr-TR" dirty="0" smtClean="0"/>
              <a:t> ve </a:t>
            </a:r>
            <a:r>
              <a:rPr lang="tr-TR" dirty="0" err="1" smtClean="0"/>
              <a:t>Klebsiella</a:t>
            </a:r>
            <a:r>
              <a:rPr lang="tr-TR" dirty="0" smtClean="0"/>
              <a:t> </a:t>
            </a:r>
            <a:r>
              <a:rPr lang="tr-TR" dirty="0" err="1" smtClean="0"/>
              <a:t>pneumoniae</a:t>
            </a:r>
            <a:r>
              <a:rPr lang="tr-TR" dirty="0" smtClean="0"/>
              <a:t> neden olduğu enfeksiyonların tedavisinde tercihen kullanılır. </a:t>
            </a:r>
          </a:p>
          <a:p>
            <a:r>
              <a:rPr lang="tr-TR" dirty="0" smtClean="0"/>
              <a:t>IM/IV ve </a:t>
            </a:r>
            <a:r>
              <a:rPr lang="tr-TR" dirty="0" err="1" smtClean="0"/>
              <a:t>İntratekal</a:t>
            </a:r>
            <a:r>
              <a:rPr lang="tr-TR" dirty="0" smtClean="0"/>
              <a:t> yolları kullanımı söz konusu olup, sulandırılması sonucu 2-8 C’de 72 saate kadar stabil kalabilmektedir. </a:t>
            </a:r>
            <a:endParaRPr lang="tr-TR" dirty="0"/>
          </a:p>
          <a:p>
            <a:r>
              <a:rPr lang="tr-TR" dirty="0" smtClean="0"/>
              <a:t>EHU onayı istenip, rapor aranmaz.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91" y="541135"/>
            <a:ext cx="1510078" cy="16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Sefuroksim</a:t>
            </a:r>
            <a:r>
              <a:rPr lang="tr-TR" dirty="0" smtClean="0"/>
              <a:t> </a:t>
            </a:r>
            <a:r>
              <a:rPr lang="tr-TR" dirty="0" err="1" smtClean="0"/>
              <a:t>Aksetil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Genel itibariyle Hastanemizde </a:t>
            </a:r>
            <a:r>
              <a:rPr lang="tr-TR" dirty="0" err="1" smtClean="0">
                <a:solidFill>
                  <a:srgbClr val="FF0000"/>
                </a:solidFill>
              </a:rPr>
              <a:t>Aksef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Cefaks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smtClean="0"/>
              <a:t>2. Kuşak </a:t>
            </a:r>
            <a:r>
              <a:rPr lang="tr-TR" dirty="0" err="1" smtClean="0"/>
              <a:t>Sefalosporin</a:t>
            </a:r>
            <a:r>
              <a:rPr lang="tr-TR" dirty="0" smtClean="0"/>
              <a:t> grubu olup</a:t>
            </a:r>
            <a:r>
              <a:rPr lang="tr-TR" dirty="0"/>
              <a:t>;</a:t>
            </a:r>
            <a:r>
              <a:rPr lang="tr-TR" dirty="0" smtClean="0"/>
              <a:t> </a:t>
            </a:r>
            <a:r>
              <a:rPr lang="tr-TR" dirty="0"/>
              <a:t>M</a:t>
            </a:r>
            <a:r>
              <a:rPr lang="tr-TR" dirty="0" smtClean="0"/>
              <a:t>enenjit, Septisemi, İdrar Yolu Enfeksiyonu,  </a:t>
            </a:r>
            <a:r>
              <a:rPr lang="tr-TR" dirty="0"/>
              <a:t>A</a:t>
            </a:r>
            <a:r>
              <a:rPr lang="tr-TR" dirty="0" smtClean="0"/>
              <a:t>lt ve Üst solunum yolu enfeksiyonlarında tercihen kullanılmaktadır. </a:t>
            </a:r>
          </a:p>
          <a:p>
            <a:r>
              <a:rPr lang="tr-TR" dirty="0" smtClean="0"/>
              <a:t>Yanında verilen 4 ml %1’lik </a:t>
            </a:r>
            <a:r>
              <a:rPr lang="tr-TR" dirty="0" err="1" smtClean="0"/>
              <a:t>lidokain</a:t>
            </a:r>
            <a:r>
              <a:rPr lang="tr-TR" dirty="0" smtClean="0"/>
              <a:t> </a:t>
            </a:r>
            <a:r>
              <a:rPr lang="tr-TR" dirty="0" err="1" smtClean="0"/>
              <a:t>Hidroklorür</a:t>
            </a:r>
            <a:r>
              <a:rPr lang="tr-TR" dirty="0" smtClean="0"/>
              <a:t> ile çalkalanarak, </a:t>
            </a:r>
            <a:r>
              <a:rPr lang="tr-TR" dirty="0" err="1" smtClean="0"/>
              <a:t>opak</a:t>
            </a:r>
            <a:r>
              <a:rPr lang="tr-TR" dirty="0" smtClean="0"/>
              <a:t> bir solüsyon haline getirildikten sonra  IM şeklinde hastaya uygulanır. </a:t>
            </a:r>
            <a:r>
              <a:rPr lang="tr-TR" dirty="0" err="1" smtClean="0"/>
              <a:t>Enjeksiyonluk</a:t>
            </a:r>
            <a:r>
              <a:rPr lang="tr-TR" dirty="0" smtClean="0"/>
              <a:t> su ile hazırlanması halinde IM/IV uygulanabilmektedir.</a:t>
            </a:r>
          </a:p>
          <a:p>
            <a:r>
              <a:rPr lang="tr-TR" dirty="0"/>
              <a:t>Sulandırılmadan (kuru haldeyken) 25°C'deki oda sıcaklığında saklanabilir</a:t>
            </a:r>
            <a:r>
              <a:rPr lang="tr-TR" dirty="0" smtClean="0"/>
              <a:t>. </a:t>
            </a:r>
            <a:r>
              <a:rPr lang="tr-TR" dirty="0"/>
              <a:t>Bununla </a:t>
            </a:r>
            <a:r>
              <a:rPr lang="tr-TR" dirty="0" smtClean="0"/>
              <a:t>beraber </a:t>
            </a:r>
            <a:r>
              <a:rPr lang="tr-TR" dirty="0" err="1"/>
              <a:t>AKSEF’in</a:t>
            </a:r>
            <a:r>
              <a:rPr lang="tr-TR" dirty="0"/>
              <a:t> hazırlanan sulu çözeltileri 25°C’nin altında saklanırsa 8 saat</a:t>
            </a:r>
            <a:r>
              <a:rPr lang="tr-TR" dirty="0" smtClean="0"/>
              <a:t>, 2-8°C’ de saklanırsa </a:t>
            </a:r>
            <a:r>
              <a:rPr lang="tr-TR" dirty="0"/>
              <a:t>48 saat süreyle etkinliğini korur</a:t>
            </a:r>
            <a:r>
              <a:rPr lang="tr-TR" dirty="0" smtClean="0"/>
              <a:t>.</a:t>
            </a:r>
          </a:p>
          <a:p>
            <a:r>
              <a:rPr lang="tr-TR" dirty="0" smtClean="0"/>
              <a:t>A-72 onayı almalıdır. Rapor istenmez.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25" y="597794"/>
            <a:ext cx="2684444" cy="182367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502" y="478609"/>
            <a:ext cx="1416356" cy="19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Klindamisin</a:t>
            </a:r>
            <a:r>
              <a:rPr lang="tr-TR" dirty="0" smtClean="0"/>
              <a:t> Fosfat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Klindaver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Clın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Meneklin</a:t>
            </a:r>
            <a:r>
              <a:rPr lang="tr-TR" dirty="0" smtClean="0"/>
              <a:t> isimleri ile içeriği barındırmaktayız. </a:t>
            </a:r>
          </a:p>
          <a:p>
            <a:r>
              <a:rPr lang="tr-TR" dirty="0" err="1" smtClean="0"/>
              <a:t>Linkozamidler</a:t>
            </a:r>
            <a:r>
              <a:rPr lang="tr-TR" dirty="0" smtClean="0"/>
              <a:t> grubuna dahil olup; Stafilokoklar, Streptokoklar ve </a:t>
            </a:r>
            <a:r>
              <a:rPr lang="tr-TR" dirty="0" err="1" smtClean="0"/>
              <a:t>Pnömokokların</a:t>
            </a:r>
            <a:r>
              <a:rPr lang="tr-TR" dirty="0" smtClean="0"/>
              <a:t> neden olduğu ciddi enfeksiyonların tedavisinde tercihen kullanılır. </a:t>
            </a:r>
          </a:p>
          <a:p>
            <a:r>
              <a:rPr lang="tr-TR" dirty="0" smtClean="0"/>
              <a:t>IV/IM yollarla uygulanabilip; 15-30 C’de muhafaza edilmelidir. Dondurmayınız. </a:t>
            </a:r>
          </a:p>
          <a:p>
            <a:r>
              <a:rPr lang="tr-TR" dirty="0" smtClean="0"/>
              <a:t>EHU onayı ve rapor aranmaz.</a:t>
            </a:r>
            <a:endParaRPr lang="tr-TR" dirty="0"/>
          </a:p>
        </p:txBody>
      </p:sp>
      <p:pic>
        <p:nvPicPr>
          <p:cNvPr id="3074" name="Picture 2" descr="Antibiotics,,MENEKLIN 600 MG IM/IV AM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55" y="630114"/>
            <a:ext cx="1271091" cy="151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LINDAVER 600 MG 1 AMPUL - Haver Phar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681" y="784583"/>
            <a:ext cx="2253515" cy="15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6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Klaritromisin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Inclar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Oradro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Klacıd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Makrolid</a:t>
            </a:r>
            <a:r>
              <a:rPr lang="tr-TR" dirty="0" smtClean="0"/>
              <a:t> grubuna dahil olup;  </a:t>
            </a:r>
            <a:r>
              <a:rPr lang="tr-TR" dirty="0" err="1" smtClean="0"/>
              <a:t>Pnömoni</a:t>
            </a:r>
            <a:r>
              <a:rPr lang="tr-TR" dirty="0" smtClean="0"/>
              <a:t>, </a:t>
            </a:r>
            <a:r>
              <a:rPr lang="tr-TR" dirty="0" err="1" smtClean="0"/>
              <a:t>Tonsillit</a:t>
            </a:r>
            <a:r>
              <a:rPr lang="tr-TR" dirty="0" smtClean="0"/>
              <a:t>, Farenjit gibi hastalıların tedavisinde tercihen kullanılır. </a:t>
            </a:r>
          </a:p>
          <a:p>
            <a:r>
              <a:rPr lang="tr-TR" dirty="0" smtClean="0"/>
              <a:t>IV olarak verilen </a:t>
            </a:r>
            <a:r>
              <a:rPr lang="tr-TR" dirty="0" err="1" smtClean="0"/>
              <a:t>Klaritromisin</a:t>
            </a:r>
            <a:r>
              <a:rPr lang="tr-TR" dirty="0" smtClean="0"/>
              <a:t>; sulandırıldıktan sonra oda sıcaklığında 24 saat, 5 C’de 48 saat kadar saklanabilmektedir. Tekrar seyreltilme işleminin yapıldığı karışım ise 25 C’de 6 saat, 5 C’de 48 saat kadar muhafaza edilebilmektedir.</a:t>
            </a:r>
          </a:p>
          <a:p>
            <a:r>
              <a:rPr lang="tr-TR" dirty="0" smtClean="0"/>
              <a:t>EHU onayı aranıp, rapor aranmaz.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85" y="526717"/>
            <a:ext cx="2074985" cy="182598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489" y="679203"/>
            <a:ext cx="2365203" cy="16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Tigesiklin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Tigecid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Tygacıl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Tygepol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err="1" smtClean="0"/>
              <a:t>Tetrasiklinler</a:t>
            </a:r>
            <a:r>
              <a:rPr lang="tr-TR" dirty="0" smtClean="0"/>
              <a:t> grubuna dahil olup; komplike deri ve karın içi enfeksiyonlarda tercihen kullanılır. </a:t>
            </a:r>
          </a:p>
          <a:p>
            <a:r>
              <a:rPr lang="tr-TR" dirty="0" smtClean="0"/>
              <a:t>IV olarak kullanılıp, sulandırıldıktan sonra 15-25 C’de 24 </a:t>
            </a:r>
            <a:r>
              <a:rPr lang="tr-TR" dirty="0" err="1" smtClean="0"/>
              <a:t>saaat</a:t>
            </a:r>
            <a:r>
              <a:rPr lang="tr-TR" dirty="0" smtClean="0"/>
              <a:t> 2-8 C’de 48 saate kadar stabil kalabilmektedir.</a:t>
            </a:r>
          </a:p>
          <a:p>
            <a:r>
              <a:rPr lang="tr-TR" dirty="0" smtClean="0"/>
              <a:t>EHU onayı aranıp, rapor istenmez.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009" y="525735"/>
            <a:ext cx="2344614" cy="176026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585" y="559043"/>
            <a:ext cx="2542079" cy="17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Rifamisin</a:t>
            </a:r>
            <a:r>
              <a:rPr lang="tr-TR" dirty="0" smtClean="0"/>
              <a:t> </a:t>
            </a:r>
            <a:r>
              <a:rPr lang="tr-TR" dirty="0" err="1" smtClean="0"/>
              <a:t>Hidroklorür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Rif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Rifocin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ile içeriği barındırmaktayız. </a:t>
            </a:r>
          </a:p>
          <a:p>
            <a:r>
              <a:rPr lang="tr-TR" dirty="0" smtClean="0"/>
              <a:t>Antibiyotikler grubunda yer alıp; Tüberküloza neden olan mikroorganizmalar üzerinde etkin bir rol alıp tercihen tedavi etmek için kullanılır. </a:t>
            </a:r>
          </a:p>
          <a:p>
            <a:r>
              <a:rPr lang="tr-TR" dirty="0" smtClean="0"/>
              <a:t>RİF isimli müstahzar 25 C’de muhafaza edilirken </a:t>
            </a:r>
            <a:r>
              <a:rPr lang="tr-TR" dirty="0" err="1" smtClean="0"/>
              <a:t>Rifocin</a:t>
            </a:r>
            <a:r>
              <a:rPr lang="tr-TR" dirty="0" smtClean="0"/>
              <a:t> soğuk zincir ilaç grubuna dahildir. </a:t>
            </a:r>
          </a:p>
          <a:p>
            <a:r>
              <a:rPr lang="tr-TR" dirty="0" smtClean="0"/>
              <a:t>IM olarak kullanımı söz konusu olup; açıldıktan sonra hemen kullanılmalıdır. </a:t>
            </a:r>
          </a:p>
          <a:p>
            <a:r>
              <a:rPr lang="tr-TR" dirty="0" smtClean="0"/>
              <a:t>EHU onayı ve rapor gerektirmez.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609599"/>
            <a:ext cx="1676400" cy="16764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487" y="609599"/>
            <a:ext cx="1525467" cy="15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02524" y="5424854"/>
            <a:ext cx="8927120" cy="731039"/>
          </a:xfrm>
        </p:spPr>
        <p:txBody>
          <a:bodyPr>
            <a:normAutofit fontScale="90000"/>
          </a:bodyPr>
          <a:lstStyle/>
          <a:p>
            <a:r>
              <a:rPr lang="tr-TR" b="1" i="1" dirty="0" smtClean="0"/>
              <a:t>Bizleri dinlediğiniz için Teşekkürler…</a:t>
            </a:r>
            <a:endParaRPr lang="tr-TR" b="1" i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1954826" y="2543702"/>
            <a:ext cx="27596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Ecz. Songül </a:t>
            </a:r>
            <a:r>
              <a:rPr lang="tr-TR" b="1" dirty="0" err="1" smtClean="0"/>
              <a:t>Harputluoğlu</a:t>
            </a:r>
            <a:endParaRPr lang="tr-TR" b="1" dirty="0" smtClean="0"/>
          </a:p>
          <a:p>
            <a:r>
              <a:rPr lang="tr-TR" b="1" dirty="0" smtClean="0"/>
              <a:t>Ecz</a:t>
            </a:r>
            <a:r>
              <a:rPr lang="tr-TR" b="1" dirty="0"/>
              <a:t>. Kürşat </a:t>
            </a:r>
            <a:r>
              <a:rPr lang="tr-TR" b="1" dirty="0" err="1"/>
              <a:t>Balkaya</a:t>
            </a:r>
            <a:endParaRPr lang="tr-TR" b="1" dirty="0"/>
          </a:p>
          <a:p>
            <a:r>
              <a:rPr lang="tr-TR" b="1" dirty="0"/>
              <a:t>Ecz. Esin </a:t>
            </a:r>
            <a:r>
              <a:rPr lang="tr-TR" b="1" dirty="0" smtClean="0"/>
              <a:t>Günay</a:t>
            </a:r>
            <a:endParaRPr lang="tr-TR" b="1" dirty="0"/>
          </a:p>
          <a:p>
            <a:r>
              <a:rPr lang="tr-TR" b="1" dirty="0"/>
              <a:t>Ecz. Perihan Erbaş </a:t>
            </a:r>
          </a:p>
          <a:p>
            <a:r>
              <a:rPr lang="tr-TR" b="1" dirty="0"/>
              <a:t>Ecz. Selvi Tekeş</a:t>
            </a:r>
          </a:p>
          <a:p>
            <a:r>
              <a:rPr lang="tr-TR" b="1" dirty="0"/>
              <a:t>Ecz. Elif Nur Tunç</a:t>
            </a:r>
          </a:p>
          <a:p>
            <a:r>
              <a:rPr lang="tr-TR" b="1" dirty="0"/>
              <a:t>Ecz. </a:t>
            </a:r>
            <a:r>
              <a:rPr lang="tr-TR" b="1" dirty="0" err="1"/>
              <a:t>Dila</a:t>
            </a:r>
            <a:r>
              <a:rPr lang="tr-TR" b="1" dirty="0"/>
              <a:t> Korkmaz</a:t>
            </a:r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5251941" y="2543702"/>
            <a:ext cx="3654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Ecz. </a:t>
            </a:r>
            <a:r>
              <a:rPr lang="tr-TR" b="1" dirty="0" err="1"/>
              <a:t>Büşranur</a:t>
            </a:r>
            <a:r>
              <a:rPr lang="tr-TR" b="1" dirty="0"/>
              <a:t> </a:t>
            </a:r>
            <a:r>
              <a:rPr lang="tr-TR" b="1" dirty="0" err="1" smtClean="0"/>
              <a:t>Topcu</a:t>
            </a:r>
            <a:r>
              <a:rPr lang="tr-TR" b="1" dirty="0" smtClean="0"/>
              <a:t>                                                                                                             </a:t>
            </a:r>
            <a:endParaRPr lang="tr-TR" b="1" dirty="0"/>
          </a:p>
          <a:p>
            <a:r>
              <a:rPr lang="tr-TR" b="1" dirty="0"/>
              <a:t>Ecz. Büşra </a:t>
            </a:r>
            <a:r>
              <a:rPr lang="tr-TR" b="1" dirty="0" err="1"/>
              <a:t>Sekman</a:t>
            </a:r>
            <a:endParaRPr lang="tr-TR" b="1" dirty="0"/>
          </a:p>
          <a:p>
            <a:r>
              <a:rPr lang="tr-TR" b="1" dirty="0"/>
              <a:t>Ecz. Aleyna Yardımcı</a:t>
            </a:r>
          </a:p>
          <a:p>
            <a:r>
              <a:rPr lang="tr-TR" b="1" dirty="0"/>
              <a:t>Ecz. Emre Acar</a:t>
            </a:r>
          </a:p>
          <a:p>
            <a:r>
              <a:rPr lang="tr-TR" b="1" dirty="0"/>
              <a:t>Ecz. Emine Artar</a:t>
            </a:r>
          </a:p>
          <a:p>
            <a:r>
              <a:rPr lang="tr-TR" b="1" dirty="0"/>
              <a:t>Ecz. Ahmet Hakan Türk</a:t>
            </a:r>
          </a:p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608" y="2543702"/>
            <a:ext cx="1989990" cy="192420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042" y="681188"/>
            <a:ext cx="2576615" cy="15761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334" y="681188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Sefotaksim</a:t>
            </a:r>
            <a:r>
              <a:rPr lang="tr-TR" dirty="0" smtClean="0"/>
              <a:t> Sodyum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Betaksim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Eqıtax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smtClean="0"/>
              <a:t>3. Kuşak </a:t>
            </a:r>
            <a:r>
              <a:rPr lang="tr-TR" dirty="0" err="1" smtClean="0"/>
              <a:t>Sefalosporin</a:t>
            </a:r>
            <a:r>
              <a:rPr lang="tr-TR" dirty="0" smtClean="0"/>
              <a:t> grubu olup; solunum sistemi, </a:t>
            </a:r>
            <a:r>
              <a:rPr lang="tr-TR" dirty="0" err="1" smtClean="0"/>
              <a:t>genital</a:t>
            </a:r>
            <a:r>
              <a:rPr lang="tr-TR" dirty="0" smtClean="0"/>
              <a:t> enfeksiyonlar, </a:t>
            </a:r>
            <a:r>
              <a:rPr lang="tr-TR" dirty="0" err="1" smtClean="0"/>
              <a:t>üriner</a:t>
            </a:r>
            <a:r>
              <a:rPr lang="tr-TR" dirty="0" smtClean="0"/>
              <a:t> sistem enfeksiyonlarında tercihen tedavi yöntemi olarak kullanılmaktadır. </a:t>
            </a:r>
          </a:p>
          <a:p>
            <a:r>
              <a:rPr lang="tr-TR" dirty="0" smtClean="0"/>
              <a:t>IM/IV şekillerde uygulanabilen </a:t>
            </a:r>
            <a:r>
              <a:rPr lang="tr-TR" dirty="0" err="1" smtClean="0"/>
              <a:t>Sefotaksim</a:t>
            </a:r>
            <a:r>
              <a:rPr lang="tr-TR" dirty="0" smtClean="0"/>
              <a:t>, </a:t>
            </a:r>
            <a:r>
              <a:rPr lang="tr-TR" dirty="0" err="1" smtClean="0"/>
              <a:t>lidokain</a:t>
            </a:r>
            <a:r>
              <a:rPr lang="tr-TR" dirty="0" smtClean="0"/>
              <a:t> ile sulandırıldığında IM yolla uygulanır. </a:t>
            </a:r>
          </a:p>
          <a:p>
            <a:r>
              <a:rPr lang="tr-TR" dirty="0" err="1" smtClean="0"/>
              <a:t>Lidokain</a:t>
            </a:r>
            <a:r>
              <a:rPr lang="tr-TR" dirty="0" smtClean="0"/>
              <a:t> ile sulandırılan çözeltiler normal ışık altında, oda sıcaklığında 8 saate kadar stabil kalabilirken, 2-8 C’de, ışıktan korunarak 24 saat stabil kalabilmektedir. </a:t>
            </a:r>
          </a:p>
          <a:p>
            <a:r>
              <a:rPr lang="tr-TR" dirty="0" err="1" smtClean="0"/>
              <a:t>Enjeksiyonluk</a:t>
            </a:r>
            <a:r>
              <a:rPr lang="tr-TR" dirty="0" smtClean="0"/>
              <a:t> çözelti ile sulandırılması durumunda ise; oda sıcaklığında, normal ışık altında 12 saat kadar stabil kalabilirken, 2-8 C’de, ışıktan korunarak 24 saat kadar stabil kalabilmektedir. </a:t>
            </a:r>
          </a:p>
          <a:p>
            <a:r>
              <a:rPr lang="tr-TR" dirty="0" smtClean="0"/>
              <a:t>A-72 onayı istenip, rapor aranmaz.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46" y="471241"/>
            <a:ext cx="1820008" cy="195420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072" y="471241"/>
            <a:ext cx="2971800" cy="19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Sefoperazon+Sulbaktam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Cefperazon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Sulzon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Sefbaktam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 </a:t>
            </a:r>
          </a:p>
          <a:p>
            <a:r>
              <a:rPr lang="tr-TR" dirty="0" smtClean="0"/>
              <a:t>3. Kuşak </a:t>
            </a:r>
            <a:r>
              <a:rPr lang="tr-TR" dirty="0" err="1" smtClean="0"/>
              <a:t>Sefalosporin</a:t>
            </a:r>
            <a:r>
              <a:rPr lang="tr-TR" dirty="0" smtClean="0"/>
              <a:t> olup; solunum yolu, idrar yolu, kemik ve eklem, safra kesesi ve karın iç zarı iltihaplanmalarında tercihen kullanılır. </a:t>
            </a:r>
          </a:p>
          <a:p>
            <a:r>
              <a:rPr lang="tr-TR" dirty="0" smtClean="0"/>
              <a:t>Sulandırıldıktan sonra IV/IM yollarla verilebilen bu antibiyotik; sulandırıldıktan sonra 25 C’de 24 saate kadar </a:t>
            </a:r>
            <a:r>
              <a:rPr lang="tr-TR" dirty="0" err="1" smtClean="0"/>
              <a:t>stabilitesini</a:t>
            </a:r>
            <a:r>
              <a:rPr lang="tr-TR" dirty="0" smtClean="0"/>
              <a:t> korur.</a:t>
            </a:r>
          </a:p>
          <a:p>
            <a:r>
              <a:rPr lang="tr-TR" dirty="0" smtClean="0"/>
              <a:t>EHU onayı istenip, rapor aranmaz.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62" y="512063"/>
            <a:ext cx="2708258" cy="18398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443" y="524128"/>
            <a:ext cx="2033214" cy="18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Seftriakson</a:t>
            </a:r>
            <a:r>
              <a:rPr lang="tr-TR" dirty="0" smtClean="0"/>
              <a:t> </a:t>
            </a:r>
            <a:r>
              <a:rPr lang="tr-TR" dirty="0" err="1" smtClean="0"/>
              <a:t>Disodyum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Hastanemizde, </a:t>
            </a:r>
            <a:r>
              <a:rPr lang="tr-TR" dirty="0" err="1" smtClean="0">
                <a:solidFill>
                  <a:srgbClr val="FF0000"/>
                </a:solidFill>
              </a:rPr>
              <a:t>Eqıceft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Iesef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Novosef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Onceft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Desefin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Avısef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smtClean="0"/>
              <a:t>3. Kuşak </a:t>
            </a:r>
            <a:r>
              <a:rPr lang="tr-TR" dirty="0" err="1" smtClean="0"/>
              <a:t>Sefalosporin</a:t>
            </a:r>
            <a:r>
              <a:rPr lang="tr-TR" dirty="0" smtClean="0"/>
              <a:t> grubuna dahil olup, Menenjit, Kemik-Eklem enfeksiyonları, Cinsel yolla bulaşan enfeksiyonlar(Bel Soğukluğu)’da tercihen kullanılmaktadır. </a:t>
            </a:r>
          </a:p>
          <a:p>
            <a:r>
              <a:rPr lang="tr-TR" dirty="0" smtClean="0"/>
              <a:t>IV/IM formları olup genel itibarı ile 25 C’de muhafaza edilip, sulandırıldıktan sonra hemen kullanılmalıdır. </a:t>
            </a:r>
          </a:p>
          <a:p>
            <a:r>
              <a:rPr lang="tr-TR" dirty="0" smtClean="0"/>
              <a:t>A-72 onayı istenip, rapor aranmaz.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64" y="711199"/>
            <a:ext cx="2020435" cy="1372578"/>
          </a:xfrm>
          <a:prstGeom prst="rect">
            <a:avLst/>
          </a:prstGeom>
        </p:spPr>
      </p:pic>
      <p:pic>
        <p:nvPicPr>
          <p:cNvPr id="9218" name="Picture 2" descr="Antibiotics,, EQICEFT 0.5 G IV V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033" y="597389"/>
            <a:ext cx="1729776" cy="1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Seftazidim</a:t>
            </a:r>
            <a:r>
              <a:rPr lang="tr-TR" dirty="0" smtClean="0"/>
              <a:t> </a:t>
            </a:r>
            <a:r>
              <a:rPr lang="tr-TR" dirty="0" err="1" smtClean="0"/>
              <a:t>Pentahidrat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Iesetum</a:t>
            </a:r>
            <a:r>
              <a:rPr lang="tr-TR" dirty="0" smtClean="0">
                <a:solidFill>
                  <a:srgbClr val="FF0000"/>
                </a:solidFill>
              </a:rPr>
              <a:t> ve </a:t>
            </a:r>
            <a:r>
              <a:rPr lang="tr-TR" dirty="0" err="1" smtClean="0">
                <a:solidFill>
                  <a:srgbClr val="FF0000"/>
                </a:solidFill>
              </a:rPr>
              <a:t>Zidim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isimleri ile içeriği barındırmaktayız.</a:t>
            </a:r>
          </a:p>
          <a:p>
            <a:r>
              <a:rPr lang="tr-TR" dirty="0" smtClean="0"/>
              <a:t>3. Kuşak </a:t>
            </a:r>
            <a:r>
              <a:rPr lang="tr-TR" dirty="0" err="1" smtClean="0"/>
              <a:t>Sefalosporin</a:t>
            </a:r>
            <a:r>
              <a:rPr lang="tr-TR" dirty="0" smtClean="0"/>
              <a:t> grubuna dahil olup; solunum yolu, kulak-burun-boğaz veya idrar yolu enfeksiyonlarında tercihen kullanılmaktadır. </a:t>
            </a:r>
          </a:p>
          <a:p>
            <a:r>
              <a:rPr lang="tr-TR" dirty="0" smtClean="0"/>
              <a:t>IV/IM kullanıp yolları olup, sulandırıldıktan sonra 2-8 C’de 24 saat saklanabilmektedir. Tercihen direkt kullanımı önerilir. </a:t>
            </a:r>
          </a:p>
          <a:p>
            <a:r>
              <a:rPr lang="tr-TR" dirty="0" smtClean="0"/>
              <a:t>A-72 onayı aranıp, rapor istenmez.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77" y="489664"/>
            <a:ext cx="1494691" cy="17963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815" y="500017"/>
            <a:ext cx="1877158" cy="17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Avibaktam+Seftazidim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Hastanemizde </a:t>
            </a:r>
            <a:r>
              <a:rPr lang="tr-TR" dirty="0" err="1" smtClean="0">
                <a:solidFill>
                  <a:srgbClr val="FF0000"/>
                </a:solidFill>
              </a:rPr>
              <a:t>Zavicefta</a:t>
            </a:r>
            <a:r>
              <a:rPr lang="tr-TR" dirty="0" smtClean="0"/>
              <a:t> ismi ile içeriği barındırmaktayız. </a:t>
            </a:r>
          </a:p>
          <a:p>
            <a:r>
              <a:rPr lang="tr-TR" dirty="0" smtClean="0"/>
              <a:t>3. Kuşak </a:t>
            </a:r>
            <a:r>
              <a:rPr lang="tr-TR" dirty="0" err="1" smtClean="0"/>
              <a:t>Sefalosporin</a:t>
            </a:r>
            <a:r>
              <a:rPr lang="tr-TR" dirty="0" smtClean="0"/>
              <a:t> grubuna dahil olup, mide ve bağırsak, mesane, akciğer enfeksiyonlarında tercihen kullanılır. </a:t>
            </a:r>
          </a:p>
          <a:p>
            <a:r>
              <a:rPr lang="tr-TR" dirty="0" smtClean="0"/>
              <a:t>IV olarak verilip, sulandırıldıktan sonra hemen kullanılmalıdır. </a:t>
            </a:r>
          </a:p>
          <a:p>
            <a:r>
              <a:rPr lang="tr-TR" dirty="0" smtClean="0"/>
              <a:t>Sulandırma işleminden sonra seyreltmenin gerçekleştirilmesi söz konusu ise 8 mg/</a:t>
            </a:r>
            <a:r>
              <a:rPr lang="tr-TR" dirty="0" err="1" smtClean="0"/>
              <a:t>mL’lik</a:t>
            </a:r>
            <a:r>
              <a:rPr lang="tr-TR" dirty="0" smtClean="0"/>
              <a:t> </a:t>
            </a:r>
            <a:r>
              <a:rPr lang="tr-TR" dirty="0" err="1" smtClean="0"/>
              <a:t>seftazidim</a:t>
            </a:r>
            <a:r>
              <a:rPr lang="tr-TR" dirty="0" smtClean="0"/>
              <a:t> </a:t>
            </a:r>
            <a:r>
              <a:rPr lang="tr-TR" dirty="0" err="1" smtClean="0"/>
              <a:t>konsatrasyonu</a:t>
            </a:r>
            <a:r>
              <a:rPr lang="tr-TR" dirty="0" smtClean="0"/>
              <a:t> söz konusu ise 2-8 C’de 12 saate kadar, 25 C’de 4 saate kadar stabil kalabilir. </a:t>
            </a:r>
            <a:r>
              <a:rPr lang="tr-TR" dirty="0" err="1" smtClean="0"/>
              <a:t>Seftazidim</a:t>
            </a:r>
            <a:r>
              <a:rPr lang="tr-TR" dirty="0" smtClean="0"/>
              <a:t> konsantrasyonu 8 mg/</a:t>
            </a:r>
            <a:r>
              <a:rPr lang="tr-TR" dirty="0" err="1" smtClean="0"/>
              <a:t>mL</a:t>
            </a:r>
            <a:r>
              <a:rPr lang="tr-TR" dirty="0" smtClean="0"/>
              <a:t>’ den büyük olması durumunda oda sıcaklığında 4 saate kadar stabil kalabilmektedir. </a:t>
            </a:r>
          </a:p>
          <a:p>
            <a:r>
              <a:rPr lang="tr-TR" dirty="0" smtClean="0"/>
              <a:t>EHU onayı ve rapor istenmektedir.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285" y="654263"/>
            <a:ext cx="1529861" cy="16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610</TotalTime>
  <Words>2754</Words>
  <Application>Microsoft Office PowerPoint</Application>
  <PresentationFormat>Geniş ekran</PresentationFormat>
  <Paragraphs>256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7" baseType="lpstr">
      <vt:lpstr>Arial</vt:lpstr>
      <vt:lpstr>Garamond</vt:lpstr>
      <vt:lpstr>Organik</vt:lpstr>
      <vt:lpstr>ANTİBİYOTİKLER </vt:lpstr>
      <vt:lpstr>İÇERİK</vt:lpstr>
      <vt:lpstr>Sefazolin Sodyum</vt:lpstr>
      <vt:lpstr>Sefuroksim Aksetil</vt:lpstr>
      <vt:lpstr>Sefotaksim Sodyum</vt:lpstr>
      <vt:lpstr>Sefoperazon+Sulbaktam</vt:lpstr>
      <vt:lpstr>Seftriakson Disodyum </vt:lpstr>
      <vt:lpstr>Seftazidim Pentahidrat</vt:lpstr>
      <vt:lpstr>Avibaktam+Seftazidim</vt:lpstr>
      <vt:lpstr>Sefepim Hidroklorür</vt:lpstr>
      <vt:lpstr>Lipozomal Amfoterisin B</vt:lpstr>
      <vt:lpstr>Lipozomal Amfoterisin B</vt:lpstr>
      <vt:lpstr>FLUKONAZOL </vt:lpstr>
      <vt:lpstr>Kaspofungin Asetat</vt:lpstr>
      <vt:lpstr>Mikafungin Sodyum </vt:lpstr>
      <vt:lpstr>Vorikonazol </vt:lpstr>
      <vt:lpstr>ANİDULAFUNGİN</vt:lpstr>
      <vt:lpstr>Asiklovir</vt:lpstr>
      <vt:lpstr>GANSİKLOVİR</vt:lpstr>
      <vt:lpstr>Foskarnet Sodyum Hekzahidrat</vt:lpstr>
      <vt:lpstr>Sülfametoksazol+Trimetoprim</vt:lpstr>
      <vt:lpstr>Daptomisin</vt:lpstr>
      <vt:lpstr>Fosfomisin Sodyum</vt:lpstr>
      <vt:lpstr>Linezolid</vt:lpstr>
      <vt:lpstr>Ornidazol</vt:lpstr>
      <vt:lpstr>Amikasin Sülfat</vt:lpstr>
      <vt:lpstr>Gentamisin Sülfat</vt:lpstr>
      <vt:lpstr>İMİPENEM+SİLASTASİN</vt:lpstr>
      <vt:lpstr>Meropenem</vt:lpstr>
      <vt:lpstr>Siprofloksasin Laktat</vt:lpstr>
      <vt:lpstr>Levofloksasin Hemihidrat</vt:lpstr>
      <vt:lpstr>Moksifloksasin Hidroklorür</vt:lpstr>
      <vt:lpstr>Teikoplanin</vt:lpstr>
      <vt:lpstr>Vankomisin hidroklorür</vt:lpstr>
      <vt:lpstr>Sulbaktam Sodyum</vt:lpstr>
      <vt:lpstr>Ampisilin Sodyum</vt:lpstr>
      <vt:lpstr>Ampisilin+Sulbaktam</vt:lpstr>
      <vt:lpstr>Kolistimetat Sodyum </vt:lpstr>
      <vt:lpstr>Polimiksin B Sülfat</vt:lpstr>
      <vt:lpstr>Klindamisin Fosfat</vt:lpstr>
      <vt:lpstr>Klaritromisin</vt:lpstr>
      <vt:lpstr>Tigesiklin</vt:lpstr>
      <vt:lpstr>Rifamisin Hidroklorür</vt:lpstr>
      <vt:lpstr>Bizleri dinlediğiniz için Teşekkürler…</vt:lpstr>
    </vt:vector>
  </TitlesOfParts>
  <Company>NouS/TncTR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ANTİBİYOTİKLER</dc:title>
  <dc:creator>ZEYNEP TÜRK</dc:creator>
  <cp:lastModifiedBy>totm</cp:lastModifiedBy>
  <cp:revision>51</cp:revision>
  <dcterms:created xsi:type="dcterms:W3CDTF">2025-04-11T08:50:25Z</dcterms:created>
  <dcterms:modified xsi:type="dcterms:W3CDTF">2025-04-21T11:53:00Z</dcterms:modified>
</cp:coreProperties>
</file>